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5"/>
    <p:restoredTop sz="85170"/>
  </p:normalViewPr>
  <p:slideViewPr>
    <p:cSldViewPr snapToGrid="0" snapToObjects="1">
      <p:cViewPr varScale="1">
        <p:scale>
          <a:sx n="108" d="100"/>
          <a:sy n="108" d="100"/>
        </p:scale>
        <p:origin x="153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9/13/23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9/13/23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atinium/applied-data-science%20capstone/blob/main/ADSC_2_1data_wrangling_.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atinium/applied-data-science-capstone/blob/main/ADSC_4_EDA_with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atinium/applied-data-science-capstone/blob/main/ADSC_3_sql_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atinium/applied-data-science-capstone/blob/main/ADSC_5_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atinium/applied-data-science-capstone/blob/main/ADSC_6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atinium/applied-data-science-capstone/blob/main/ADSC_6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search?query=IBM%20applied%20data%20capstone&amp;" TargetMode="External"/><Relationship Id="rId4" Type="http://schemas.openxmlformats.org/officeDocument/2006/relationships/hyperlink" Target="https://github.com/batinium/applied-data-science-capstone/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atinium/applied-data-science-capstone/blob/main/ADSC_1_jupyter_labs_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atinium/applied-data-science-capstone/blob/main/ADSC-2-jupyter_labs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1066676" y="4651861"/>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Batın</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Ö</a:t>
            </a:r>
            <a:r>
              <a:rPr lang="en-US" dirty="0">
                <a:solidFill>
                  <a:schemeClr val="bg2"/>
                </a:solidFill>
                <a:latin typeface="Abadi"/>
                <a:ea typeface="SF Pro" pitchFamily="2" charset="0"/>
                <a:cs typeface="SF Pro" pitchFamily="2" charset="0"/>
              </a:rPr>
              <a:t>.</a:t>
            </a:r>
          </a:p>
          <a:p>
            <a:r>
              <a:rPr lang="en-US" dirty="0">
                <a:solidFill>
                  <a:schemeClr val="bg2"/>
                </a:solidFill>
                <a:latin typeface="Abadi" panose="020B0604020104020204" pitchFamily="34" charset="0"/>
                <a:ea typeface="SF Pro" pitchFamily="2" charset="0"/>
                <a:cs typeface="SF Pro" pitchFamily="2" charset="0"/>
              </a:rPr>
              <a:t>13.09.2023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a:lstStyle/>
          <a:p>
            <a:pPr algn="l">
              <a:buFont typeface="Arial" panose="020B0604020202020204" pitchFamily="34" charset="0"/>
              <a:buChar char="•"/>
            </a:pPr>
            <a:r>
              <a:rPr lang="en-US" sz="1500" b="1" i="0" u="none" strike="noStrike" dirty="0">
                <a:effectLst/>
                <a:latin typeface="Söhne"/>
              </a:rPr>
              <a:t>Objective:</a:t>
            </a:r>
            <a:r>
              <a:rPr lang="en-US" sz="1500" b="0" i="0" u="none" strike="noStrike" dirty="0">
                <a:effectLst/>
                <a:latin typeface="Söhne"/>
              </a:rPr>
              <a:t> Create a training label for landing outcomes, where success is represented as '1' and failure as '0'.</a:t>
            </a:r>
          </a:p>
          <a:p>
            <a:pPr algn="l">
              <a:buFont typeface="Arial" panose="020B0604020202020204" pitchFamily="34" charset="0"/>
              <a:buChar char="•"/>
            </a:pPr>
            <a:r>
              <a:rPr lang="en-US" sz="1500" b="1" i="0" u="none" strike="noStrike" dirty="0">
                <a:effectLst/>
                <a:latin typeface="Söhne"/>
              </a:rPr>
              <a:t>Outcome Components:</a:t>
            </a:r>
            <a:endParaRPr lang="en-US" sz="1500" b="0" i="0" u="none" strike="noStrike" dirty="0">
              <a:effectLst/>
              <a:latin typeface="Söhne"/>
            </a:endParaRPr>
          </a:p>
          <a:p>
            <a:pPr marL="742950" lvl="1" indent="-285750" algn="l">
              <a:buFont typeface="Arial" panose="020B0604020202020204" pitchFamily="34" charset="0"/>
              <a:buChar char="•"/>
            </a:pPr>
            <a:r>
              <a:rPr lang="en-US" sz="1500" b="0" i="0" u="none" strike="noStrike" dirty="0">
                <a:effectLst/>
                <a:latin typeface="Söhne"/>
              </a:rPr>
              <a:t>'Mission Outcome'</a:t>
            </a:r>
          </a:p>
          <a:p>
            <a:pPr marL="742950" lvl="1" indent="-285750" algn="l">
              <a:buFont typeface="Arial" panose="020B0604020202020204" pitchFamily="34" charset="0"/>
              <a:buChar char="•"/>
            </a:pPr>
            <a:r>
              <a:rPr lang="en-US" sz="1500" b="0" i="0" u="none" strike="noStrike" dirty="0">
                <a:effectLst/>
                <a:latin typeface="Söhne"/>
              </a:rPr>
              <a:t>'Landing Location'</a:t>
            </a:r>
          </a:p>
          <a:p>
            <a:pPr algn="l">
              <a:buFont typeface="Arial" panose="020B0604020202020204" pitchFamily="34" charset="0"/>
              <a:buChar char="•"/>
            </a:pPr>
            <a:r>
              <a:rPr lang="en-US" sz="1500" b="1" i="0" u="none" strike="noStrike" dirty="0">
                <a:effectLst/>
                <a:latin typeface="Söhne"/>
              </a:rPr>
              <a:t>New Training Label Column:</a:t>
            </a:r>
            <a:r>
              <a:rPr lang="en-US" sz="1500" b="0" i="0" u="none" strike="noStrike" dirty="0">
                <a:effectLst/>
                <a:latin typeface="Söhne"/>
              </a:rPr>
              <a:t> 'class'</a:t>
            </a:r>
          </a:p>
          <a:p>
            <a:pPr algn="l">
              <a:buFont typeface="Arial" panose="020B0604020202020204" pitchFamily="34" charset="0"/>
              <a:buChar char="•"/>
            </a:pPr>
            <a:r>
              <a:rPr lang="en-US" sz="1500" b="1" i="0" u="none" strike="noStrike" dirty="0">
                <a:effectLst/>
                <a:latin typeface="Söhne"/>
              </a:rPr>
              <a:t>Value Mapping:</a:t>
            </a:r>
            <a:endParaRPr lang="en-US" sz="1500" b="0" i="0" u="none" strike="noStrike" dirty="0">
              <a:effectLst/>
              <a:latin typeface="Söhne"/>
            </a:endParaRPr>
          </a:p>
          <a:p>
            <a:pPr marL="742950" lvl="1" indent="-285750" algn="l">
              <a:buFont typeface="Arial" panose="020B0604020202020204" pitchFamily="34" charset="0"/>
              <a:buChar char="•"/>
            </a:pPr>
            <a:r>
              <a:rPr lang="en-US" sz="1500" b="0" i="0" u="none" strike="noStrike" dirty="0">
                <a:effectLst/>
                <a:latin typeface="Söhne"/>
              </a:rPr>
              <a:t>If 'Mission Outcome' is True: 'Landing Location' True ASDS, True RTLS, &amp; True Ocean → Set 'class' to 1</a:t>
            </a:r>
          </a:p>
          <a:p>
            <a:pPr marL="742950" lvl="1" indent="-285750" algn="l">
              <a:buFont typeface="Arial" panose="020B0604020202020204" pitchFamily="34" charset="0"/>
              <a:buChar char="•"/>
            </a:pPr>
            <a:r>
              <a:rPr lang="en-US" sz="1500" b="0" i="0" u="none" strike="noStrike" dirty="0">
                <a:effectLst/>
                <a:latin typeface="Söhne"/>
              </a:rPr>
              <a:t>If 'Mission Outcome' is False: 'Landing Location' None None, False ASDS, None ASDS, False Ocean, False RTLS → Set 'class' to 0</a:t>
            </a:r>
          </a:p>
          <a:p>
            <a:pPr marL="742950" lvl="1" indent="-285750" algn="l">
              <a:buFont typeface="Arial" panose="020B0604020202020204" pitchFamily="34" charset="0"/>
              <a:buChar char="•"/>
            </a:pPr>
            <a:endParaRPr lang="en-US" sz="1500" b="0" i="0" u="none" strike="noStrike" dirty="0">
              <a:effectLst/>
              <a:latin typeface="Söhne"/>
            </a:endParaRPr>
          </a:p>
          <a:p>
            <a:pPr marL="457200" lvl="1" indent="0" algn="l">
              <a:buNone/>
            </a:pPr>
            <a:r>
              <a:rPr lang="en-US" sz="1500" dirty="0" err="1">
                <a:latin typeface="Söhne"/>
              </a:rPr>
              <a:t>Github</a:t>
            </a:r>
            <a:r>
              <a:rPr lang="en-US" sz="1500" dirty="0">
                <a:latin typeface="Söhne"/>
              </a:rPr>
              <a:t>: </a:t>
            </a:r>
            <a:r>
              <a:rPr lang="en-US" sz="1500" dirty="0">
                <a:latin typeface="Söhne"/>
                <a:hlinkClick r:id="rId3"/>
              </a:rPr>
              <a:t>https://github.com/batinium/applied-data-science capstone/blob/main/ADSC_2_1data_wrangling_.ipynb</a:t>
            </a:r>
            <a:endParaRPr lang="en-US" sz="1500" dirty="0">
              <a:latin typeface="Söhne"/>
            </a:endParaRPr>
          </a:p>
          <a:p>
            <a:pPr marL="457200" lvl="1" indent="0" algn="l">
              <a:buNone/>
            </a:pPr>
            <a:endParaRPr lang="en-US" sz="1500" b="0" i="0" u="none" strike="noStrike" dirty="0">
              <a:effectLst/>
              <a:latin typeface="Söhne"/>
            </a:endParaRPr>
          </a:p>
          <a:p>
            <a:pPr marL="914400" lvl="2" indent="0" algn="l">
              <a:buNone/>
            </a:pPr>
            <a:endParaRPr lang="en-US" sz="1500" b="0" i="0" u="none" strike="noStrike" dirty="0">
              <a:effectLst/>
              <a:latin typeface="Söhne"/>
            </a:endParaRPr>
          </a:p>
          <a:p>
            <a:pPr marL="914400" lvl="2" indent="0" algn="l">
              <a:buNone/>
            </a:pPr>
            <a:endParaRPr lang="en-US" sz="1500" b="0" i="0" u="none" strike="noStrike" dirty="0">
              <a:effectLst/>
              <a:latin typeface="Söhne"/>
            </a:endParaRPr>
          </a:p>
          <a:p>
            <a:endParaRPr lang="en-US" sz="1500" dirty="0"/>
          </a:p>
          <a:p>
            <a:endParaRPr lang="en-US" sz="1500" dirty="0"/>
          </a:p>
          <a:p>
            <a:endParaRPr lang="en-US" sz="15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(EDA) focused on key variables: Flight Number, Payload Mass, Launch Site, Orbit, Class, and Year. Various plots, including scatter plots, line charts, and bar plots, were employed to assess relationships among these variables. This analysis aimed to identify any meaningful associations that could be leveraged for machine learning model training.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3"/>
              </a:rPr>
              <a:t>https://github.com/batinium/applied-data-science-capstone/blob/main/ADSC_4_EDA_with_Visualization.ipynb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data into IBM DB2 Database, queried with SQL Python integration to understand launch site names, mission outcomes, customer payload sizes, booster versions, and landing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3"/>
              </a:rPr>
              <a:t>https://github.com/batinium/applied-data-science-capstone/blob/main/ADSC_3_sql_coursera_sqllite.ipynb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Folium maps, we visually display Launch Sites, both successful and unsuccessful landings, and their proximity to important landmarks such as Railway, Highway, Coast, and City. This helps us comprehend the rationale behind the choice of launch site locations and provides a clear visualization of successful landings in relation to these key points.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dirty="0">
                <a:hlinkClick r:id="rId3"/>
              </a:rPr>
              <a:t>https://github.com/batinium/applied-data-science-capstone/blob/main/ADSC_5_Interactive_Visual_Analytics_with_Folium.ipynb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Overview:</a:t>
            </a:r>
          </a:p>
          <a:p>
            <a:pPr>
              <a:lnSpc>
                <a:spcPct val="100000"/>
              </a:lnSpc>
              <a:spcBef>
                <a:spcPts val="1400"/>
              </a:spcBef>
            </a:pPr>
            <a:r>
              <a:rPr lang="en-US" sz="2200" b="1" dirty="0">
                <a:solidFill>
                  <a:schemeClr val="accent3">
                    <a:lumMod val="25000"/>
                  </a:schemeClr>
                </a:solidFill>
                <a:latin typeface="Abadi" panose="020B0604020104020204" pitchFamily="34" charset="0"/>
              </a:rPr>
              <a:t>Key Visuals: </a:t>
            </a:r>
            <a:r>
              <a:rPr lang="en-US" sz="2200" dirty="0">
                <a:solidFill>
                  <a:schemeClr val="accent3">
                    <a:lumMod val="25000"/>
                  </a:schemeClr>
                </a:solidFill>
                <a:latin typeface="Abadi" panose="020B0604020104020204" pitchFamily="34" charset="0"/>
              </a:rPr>
              <a:t>Pie Chart and Scatter Plot.</a:t>
            </a:r>
          </a:p>
          <a:p>
            <a:pPr>
              <a:lnSpc>
                <a:spcPct val="100000"/>
              </a:lnSpc>
              <a:spcBef>
                <a:spcPts val="1400"/>
              </a:spcBef>
            </a:pPr>
            <a:r>
              <a:rPr lang="en-US" sz="2200" b="1" dirty="0">
                <a:solidFill>
                  <a:schemeClr val="accent3">
                    <a:lumMod val="25000"/>
                  </a:schemeClr>
                </a:solidFill>
                <a:latin typeface="Abadi" panose="020B0604020104020204" pitchFamily="34" charset="0"/>
              </a:rPr>
              <a:t>Pie Chart: </a:t>
            </a:r>
            <a:r>
              <a:rPr lang="en-US" sz="2200" dirty="0">
                <a:solidFill>
                  <a:schemeClr val="accent3">
                    <a:lumMod val="25000"/>
                  </a:schemeClr>
                </a:solidFill>
                <a:latin typeface="Abadi" panose="020B0604020104020204" pitchFamily="34" charset="0"/>
              </a:rPr>
              <a:t>Choose between overall launch site success distribution or individual site success rates.</a:t>
            </a:r>
          </a:p>
          <a:p>
            <a:pPr>
              <a:lnSpc>
                <a:spcPct val="100000"/>
              </a:lnSpc>
              <a:spcBef>
                <a:spcPts val="1400"/>
              </a:spcBef>
            </a:pPr>
            <a:r>
              <a:rPr lang="en-US" sz="2200" b="1" dirty="0">
                <a:solidFill>
                  <a:schemeClr val="accent3">
                    <a:lumMod val="25000"/>
                  </a:schemeClr>
                </a:solidFill>
                <a:latin typeface="Abadi" panose="020B0604020104020204" pitchFamily="34" charset="0"/>
              </a:rPr>
              <a:t>Scatter Plot: </a:t>
            </a:r>
            <a:r>
              <a:rPr lang="en-US" sz="2200" dirty="0">
                <a:solidFill>
                  <a:schemeClr val="accent3">
                    <a:lumMod val="25000"/>
                  </a:schemeClr>
                </a:solidFill>
                <a:latin typeface="Abadi" panose="020B0604020104020204" pitchFamily="34" charset="0"/>
              </a:rPr>
              <a:t>Options to display data for all launch sites or specific sites, with payload mass adjustable from 0 to 10,000 kg.</a:t>
            </a:r>
          </a:p>
          <a:p>
            <a:pPr>
              <a:lnSpc>
                <a:spcPct val="100000"/>
              </a:lnSpc>
              <a:spcBef>
                <a:spcPts val="1400"/>
              </a:spcBef>
            </a:pPr>
            <a:r>
              <a:rPr lang="en-US" sz="2200" b="1" dirty="0">
                <a:solidFill>
                  <a:schemeClr val="accent3">
                    <a:lumMod val="25000"/>
                  </a:schemeClr>
                </a:solidFill>
                <a:latin typeface="Abadi" panose="020B0604020104020204" pitchFamily="34" charset="0"/>
              </a:rPr>
              <a:t>Usage:</a:t>
            </a:r>
          </a:p>
          <a:p>
            <a:pPr>
              <a:lnSpc>
                <a:spcPct val="100000"/>
              </a:lnSpc>
              <a:spcBef>
                <a:spcPts val="1400"/>
              </a:spcBef>
            </a:pPr>
            <a:r>
              <a:rPr lang="en-US" sz="2200" b="1" dirty="0">
                <a:solidFill>
                  <a:schemeClr val="accent3">
                    <a:lumMod val="25000"/>
                  </a:schemeClr>
                </a:solidFill>
                <a:latin typeface="Abadi" panose="020B0604020104020204" pitchFamily="34" charset="0"/>
              </a:rPr>
              <a:t>Pie Chart: </a:t>
            </a:r>
            <a:r>
              <a:rPr lang="en-US" sz="2200" dirty="0">
                <a:solidFill>
                  <a:schemeClr val="accent3">
                    <a:lumMod val="25000"/>
                  </a:schemeClr>
                </a:solidFill>
                <a:latin typeface="Abadi" panose="020B0604020104020204" pitchFamily="34" charset="0"/>
              </a:rPr>
              <a:t>Visualizes launch site success rates.</a:t>
            </a:r>
          </a:p>
          <a:p>
            <a:pPr>
              <a:lnSpc>
                <a:spcPct val="100000"/>
              </a:lnSpc>
              <a:spcBef>
                <a:spcPts val="1400"/>
              </a:spcBef>
            </a:pPr>
            <a:r>
              <a:rPr lang="en-US" sz="2200" b="1" dirty="0">
                <a:solidFill>
                  <a:schemeClr val="accent3">
                    <a:lumMod val="25000"/>
                  </a:schemeClr>
                </a:solidFill>
                <a:latin typeface="Abadi" panose="020B0604020104020204" pitchFamily="34" charset="0"/>
              </a:rPr>
              <a:t>Scatter Plot: </a:t>
            </a:r>
            <a:r>
              <a:rPr lang="en-US" sz="2200" dirty="0">
                <a:solidFill>
                  <a:schemeClr val="accent3">
                    <a:lumMod val="25000"/>
                  </a:schemeClr>
                </a:solidFill>
                <a:latin typeface="Abadi" panose="020B0604020104020204" pitchFamily="34" charset="0"/>
              </a:rPr>
              <a:t>Helps analyze success variations across launch sites, payload mass, and booster version categories.</a:t>
            </a:r>
          </a:p>
          <a:p>
            <a:endParaRPr lang="en-US" dirty="0"/>
          </a:p>
          <a:p>
            <a:r>
              <a:rPr lang="en-US" dirty="0" err="1"/>
              <a:t>Github</a:t>
            </a:r>
            <a:r>
              <a:rPr lang="en-US" dirty="0"/>
              <a:t>: </a:t>
            </a:r>
            <a:r>
              <a:rPr lang="en-US" dirty="0">
                <a:hlinkClick r:id="rId3"/>
              </a:rPr>
              <a:t>https://github.com/batinium/applied-data-science-capstone/blob/main/ADSC_6_Machine_Learning_Prediction.ipynb</a:t>
            </a:r>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776E3663-4134-A51A-5695-42B9364D1C6B}"/>
              </a:ext>
            </a:extLst>
          </p:cNvPr>
          <p:cNvSpPr/>
          <p:nvPr/>
        </p:nvSpPr>
        <p:spPr>
          <a:xfrm>
            <a:off x="10106773" y="3168967"/>
            <a:ext cx="1928133" cy="10875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60" name="Rectangle 59">
            <a:extLst>
              <a:ext uri="{FF2B5EF4-FFF2-40B4-BE49-F238E27FC236}">
                <a16:creationId xmlns:a16="http://schemas.microsoft.com/office/drawing/2014/main" id="{39197C62-F68A-9E68-20CC-4733AFD81336}"/>
              </a:ext>
            </a:extLst>
          </p:cNvPr>
          <p:cNvSpPr/>
          <p:nvPr/>
        </p:nvSpPr>
        <p:spPr>
          <a:xfrm>
            <a:off x="10000423" y="4564571"/>
            <a:ext cx="1928133" cy="10875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9" name="Rectangle 58">
            <a:extLst>
              <a:ext uri="{FF2B5EF4-FFF2-40B4-BE49-F238E27FC236}">
                <a16:creationId xmlns:a16="http://schemas.microsoft.com/office/drawing/2014/main" id="{285B9CCF-0377-F61A-A3C0-C5F121F02924}"/>
              </a:ext>
            </a:extLst>
          </p:cNvPr>
          <p:cNvSpPr/>
          <p:nvPr/>
        </p:nvSpPr>
        <p:spPr>
          <a:xfrm>
            <a:off x="9895901" y="1572865"/>
            <a:ext cx="1928133" cy="10875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8" name="Rectangle 57">
            <a:extLst>
              <a:ext uri="{FF2B5EF4-FFF2-40B4-BE49-F238E27FC236}">
                <a16:creationId xmlns:a16="http://schemas.microsoft.com/office/drawing/2014/main" id="{14D553AB-70E9-1FF4-DC8F-F2B5C081AD09}"/>
              </a:ext>
            </a:extLst>
          </p:cNvPr>
          <p:cNvSpPr/>
          <p:nvPr/>
        </p:nvSpPr>
        <p:spPr>
          <a:xfrm>
            <a:off x="5081732" y="3271873"/>
            <a:ext cx="1928133" cy="10875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7" name="Rectangle 56">
            <a:extLst>
              <a:ext uri="{FF2B5EF4-FFF2-40B4-BE49-F238E27FC236}">
                <a16:creationId xmlns:a16="http://schemas.microsoft.com/office/drawing/2014/main" id="{1FA207BC-9C82-FCEE-D444-D26439C2DC49}"/>
              </a:ext>
            </a:extLst>
          </p:cNvPr>
          <p:cNvSpPr/>
          <p:nvPr/>
        </p:nvSpPr>
        <p:spPr>
          <a:xfrm>
            <a:off x="7551745" y="4597270"/>
            <a:ext cx="1928133" cy="10875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6" name="Rectangle 55">
            <a:extLst>
              <a:ext uri="{FF2B5EF4-FFF2-40B4-BE49-F238E27FC236}">
                <a16:creationId xmlns:a16="http://schemas.microsoft.com/office/drawing/2014/main" id="{AFB2D7AE-AD5A-DA89-7487-D7D65D8C26EC}"/>
              </a:ext>
            </a:extLst>
          </p:cNvPr>
          <p:cNvSpPr/>
          <p:nvPr/>
        </p:nvSpPr>
        <p:spPr>
          <a:xfrm>
            <a:off x="4957731" y="4796517"/>
            <a:ext cx="1928133" cy="7268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5" name="Rectangle 54">
            <a:extLst>
              <a:ext uri="{FF2B5EF4-FFF2-40B4-BE49-F238E27FC236}">
                <a16:creationId xmlns:a16="http://schemas.microsoft.com/office/drawing/2014/main" id="{484B0DA7-BFE0-44CC-7247-49092E9E5BC8}"/>
              </a:ext>
            </a:extLst>
          </p:cNvPr>
          <p:cNvSpPr/>
          <p:nvPr/>
        </p:nvSpPr>
        <p:spPr>
          <a:xfrm>
            <a:off x="7458155" y="1554394"/>
            <a:ext cx="1928133" cy="12785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4" name="Rectangle 53">
            <a:extLst>
              <a:ext uri="{FF2B5EF4-FFF2-40B4-BE49-F238E27FC236}">
                <a16:creationId xmlns:a16="http://schemas.microsoft.com/office/drawing/2014/main" id="{BE6335BA-6528-43EF-F78A-D9AF0D1A9411}"/>
              </a:ext>
            </a:extLst>
          </p:cNvPr>
          <p:cNvSpPr/>
          <p:nvPr/>
        </p:nvSpPr>
        <p:spPr>
          <a:xfrm>
            <a:off x="4971431" y="1587522"/>
            <a:ext cx="1928133" cy="1448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586551" cy="2970892"/>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https://github.com/batinium/applied-data-science-capstone/blob/main/ADSC_6_Machine_Learning_Prediction.ipynb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9" name="object 9">
            <a:extLst>
              <a:ext uri="{FF2B5EF4-FFF2-40B4-BE49-F238E27FC236}">
                <a16:creationId xmlns:a16="http://schemas.microsoft.com/office/drawing/2014/main" id="{6B1BDD4A-E4F0-DD08-BFAE-A4F75D619D73}"/>
              </a:ext>
            </a:extLst>
          </p:cNvPr>
          <p:cNvSpPr txBox="1"/>
          <p:nvPr/>
        </p:nvSpPr>
        <p:spPr>
          <a:xfrm>
            <a:off x="5162503" y="1986535"/>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0" name="object 10">
            <a:extLst>
              <a:ext uri="{FF2B5EF4-FFF2-40B4-BE49-F238E27FC236}">
                <a16:creationId xmlns:a16="http://schemas.microsoft.com/office/drawing/2014/main" id="{49330CAA-7093-070A-000F-B9E108584064}"/>
              </a:ext>
            </a:extLst>
          </p:cNvPr>
          <p:cNvSpPr txBox="1"/>
          <p:nvPr/>
        </p:nvSpPr>
        <p:spPr>
          <a:xfrm>
            <a:off x="5081732" y="2222755"/>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sp>
        <p:nvSpPr>
          <p:cNvPr id="15" name="object 15">
            <a:extLst>
              <a:ext uri="{FF2B5EF4-FFF2-40B4-BE49-F238E27FC236}">
                <a16:creationId xmlns:a16="http://schemas.microsoft.com/office/drawing/2014/main" id="{3C80B915-ABE8-9753-8808-FAE8F38E1C51}"/>
              </a:ext>
            </a:extLst>
          </p:cNvPr>
          <p:cNvSpPr txBox="1"/>
          <p:nvPr/>
        </p:nvSpPr>
        <p:spPr>
          <a:xfrm>
            <a:off x="7668270" y="1673265"/>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6" name="object 16">
            <a:extLst>
              <a:ext uri="{FF2B5EF4-FFF2-40B4-BE49-F238E27FC236}">
                <a16:creationId xmlns:a16="http://schemas.microsoft.com/office/drawing/2014/main" id="{14E40043-72D8-12E0-8862-7144C3494A86}"/>
              </a:ext>
            </a:extLst>
          </p:cNvPr>
          <p:cNvSpPr txBox="1"/>
          <p:nvPr/>
        </p:nvSpPr>
        <p:spPr>
          <a:xfrm>
            <a:off x="7802382" y="1909232"/>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7" name="object 17">
            <a:extLst>
              <a:ext uri="{FF2B5EF4-FFF2-40B4-BE49-F238E27FC236}">
                <a16:creationId xmlns:a16="http://schemas.microsoft.com/office/drawing/2014/main" id="{6167DE9D-0C78-F1EB-B64E-4F69A100A887}"/>
              </a:ext>
            </a:extLst>
          </p:cNvPr>
          <p:cNvSpPr txBox="1"/>
          <p:nvPr/>
        </p:nvSpPr>
        <p:spPr>
          <a:xfrm>
            <a:off x="7755138" y="2146976"/>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sp>
        <p:nvSpPr>
          <p:cNvPr id="22" name="object 22">
            <a:extLst>
              <a:ext uri="{FF2B5EF4-FFF2-40B4-BE49-F238E27FC236}">
                <a16:creationId xmlns:a16="http://schemas.microsoft.com/office/drawing/2014/main" id="{525FA7C4-BC53-D12F-9AC8-B06EDC5D16D8}"/>
              </a:ext>
            </a:extLst>
          </p:cNvPr>
          <p:cNvSpPr txBox="1"/>
          <p:nvPr/>
        </p:nvSpPr>
        <p:spPr>
          <a:xfrm>
            <a:off x="5267660" y="4871416"/>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3" name="object 23">
            <a:extLst>
              <a:ext uri="{FF2B5EF4-FFF2-40B4-BE49-F238E27FC236}">
                <a16:creationId xmlns:a16="http://schemas.microsoft.com/office/drawing/2014/main" id="{487128D3-D9D5-3DE5-90E3-10DEBD3DBC94}"/>
              </a:ext>
            </a:extLst>
          </p:cNvPr>
          <p:cNvSpPr txBox="1"/>
          <p:nvPr/>
        </p:nvSpPr>
        <p:spPr>
          <a:xfrm>
            <a:off x="5747720" y="5108322"/>
            <a:ext cx="41148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sp>
        <p:nvSpPr>
          <p:cNvPr id="28" name="object 28">
            <a:extLst>
              <a:ext uri="{FF2B5EF4-FFF2-40B4-BE49-F238E27FC236}">
                <a16:creationId xmlns:a16="http://schemas.microsoft.com/office/drawing/2014/main" id="{ABA1A759-6DB5-34BC-6208-D0144F5D108C}"/>
              </a:ext>
            </a:extLst>
          </p:cNvPr>
          <p:cNvSpPr txBox="1"/>
          <p:nvPr/>
        </p:nvSpPr>
        <p:spPr>
          <a:xfrm>
            <a:off x="7899608" y="4753484"/>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err="1">
                <a:solidFill>
                  <a:srgbClr val="FFFFFF"/>
                </a:solidFill>
                <a:latin typeface="Carlito"/>
                <a:cs typeface="Carlito"/>
              </a:rPr>
              <a:t>GridSearchC</a:t>
            </a:r>
            <a:r>
              <a:rPr lang="en-US" sz="1700" spc="-10" dirty="0" err="1">
                <a:solidFill>
                  <a:srgbClr val="FFFFFF"/>
                </a:solidFill>
                <a:latin typeface="Carlito"/>
                <a:cs typeface="Carlito"/>
              </a:rPr>
              <a:t>V</a:t>
            </a:r>
            <a:endParaRPr sz="1700" dirty="0">
              <a:latin typeface="Carlito"/>
              <a:cs typeface="Carlito"/>
            </a:endParaRPr>
          </a:p>
        </p:txBody>
      </p:sp>
      <p:sp>
        <p:nvSpPr>
          <p:cNvPr id="29" name="object 29">
            <a:extLst>
              <a:ext uri="{FF2B5EF4-FFF2-40B4-BE49-F238E27FC236}">
                <a16:creationId xmlns:a16="http://schemas.microsoft.com/office/drawing/2014/main" id="{9D7BBF89-4319-C33A-3706-F1DD6267C84F}"/>
              </a:ext>
            </a:extLst>
          </p:cNvPr>
          <p:cNvSpPr txBox="1"/>
          <p:nvPr/>
        </p:nvSpPr>
        <p:spPr>
          <a:xfrm>
            <a:off x="7649672" y="4983608"/>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sp>
        <p:nvSpPr>
          <p:cNvPr id="34" name="object 34">
            <a:extLst>
              <a:ext uri="{FF2B5EF4-FFF2-40B4-BE49-F238E27FC236}">
                <a16:creationId xmlns:a16="http://schemas.microsoft.com/office/drawing/2014/main" id="{3E82C2B6-B219-6ABC-549D-4315F82F47E1}"/>
              </a:ext>
            </a:extLst>
          </p:cNvPr>
          <p:cNvSpPr txBox="1"/>
          <p:nvPr/>
        </p:nvSpPr>
        <p:spPr>
          <a:xfrm>
            <a:off x="5256432" y="3341661"/>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5" name="object 35">
            <a:extLst>
              <a:ext uri="{FF2B5EF4-FFF2-40B4-BE49-F238E27FC236}">
                <a16:creationId xmlns:a16="http://schemas.microsoft.com/office/drawing/2014/main" id="{C3394331-36EB-926C-F21A-E5A4ACA46B8A}"/>
              </a:ext>
            </a:extLst>
          </p:cNvPr>
          <p:cNvSpPr txBox="1"/>
          <p:nvPr/>
        </p:nvSpPr>
        <p:spPr>
          <a:xfrm>
            <a:off x="5312820" y="3577245"/>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6" name="object 36">
            <a:extLst>
              <a:ext uri="{FF2B5EF4-FFF2-40B4-BE49-F238E27FC236}">
                <a16:creationId xmlns:a16="http://schemas.microsoft.com/office/drawing/2014/main" id="{B270A145-1A86-16F2-FD52-B33E6A2ECEFE}"/>
              </a:ext>
            </a:extLst>
          </p:cNvPr>
          <p:cNvSpPr txBox="1"/>
          <p:nvPr/>
        </p:nvSpPr>
        <p:spPr>
          <a:xfrm>
            <a:off x="5245765" y="3815625"/>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7" name="object 37">
            <a:extLst>
              <a:ext uri="{FF2B5EF4-FFF2-40B4-BE49-F238E27FC236}">
                <a16:creationId xmlns:a16="http://schemas.microsoft.com/office/drawing/2014/main" id="{51707D1A-2681-F813-C675-1F59D73EF072}"/>
              </a:ext>
            </a:extLst>
          </p:cNvPr>
          <p:cNvSpPr txBox="1"/>
          <p:nvPr/>
        </p:nvSpPr>
        <p:spPr>
          <a:xfrm>
            <a:off x="5505098" y="4051844"/>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42" name="object 42">
            <a:extLst>
              <a:ext uri="{FF2B5EF4-FFF2-40B4-BE49-F238E27FC236}">
                <a16:creationId xmlns:a16="http://schemas.microsoft.com/office/drawing/2014/main" id="{DB7F10DF-DF86-4733-946A-D58D4AA37D6D}"/>
              </a:ext>
            </a:extLst>
          </p:cNvPr>
          <p:cNvSpPr txBox="1"/>
          <p:nvPr/>
        </p:nvSpPr>
        <p:spPr>
          <a:xfrm>
            <a:off x="10153980" y="1881211"/>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3" name="object 43">
            <a:extLst>
              <a:ext uri="{FF2B5EF4-FFF2-40B4-BE49-F238E27FC236}">
                <a16:creationId xmlns:a16="http://schemas.microsoft.com/office/drawing/2014/main" id="{3C3D0889-85F0-3145-9B6D-66F87462A0C5}"/>
              </a:ext>
            </a:extLst>
          </p:cNvPr>
          <p:cNvSpPr txBox="1"/>
          <p:nvPr/>
        </p:nvSpPr>
        <p:spPr>
          <a:xfrm>
            <a:off x="10346004" y="2117431"/>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sp>
        <p:nvSpPr>
          <p:cNvPr id="48" name="object 48">
            <a:extLst>
              <a:ext uri="{FF2B5EF4-FFF2-40B4-BE49-F238E27FC236}">
                <a16:creationId xmlns:a16="http://schemas.microsoft.com/office/drawing/2014/main" id="{B8A30190-7C34-1800-2382-5880C292FC78}"/>
              </a:ext>
            </a:extLst>
          </p:cNvPr>
          <p:cNvSpPr txBox="1"/>
          <p:nvPr/>
        </p:nvSpPr>
        <p:spPr>
          <a:xfrm>
            <a:off x="10304479" y="4936748"/>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49" name="object 49">
            <a:extLst>
              <a:ext uri="{FF2B5EF4-FFF2-40B4-BE49-F238E27FC236}">
                <a16:creationId xmlns:a16="http://schemas.microsoft.com/office/drawing/2014/main" id="{D426A913-48D7-7574-51DA-18B724B95DB0}"/>
              </a:ext>
            </a:extLst>
          </p:cNvPr>
          <p:cNvSpPr txBox="1"/>
          <p:nvPr/>
        </p:nvSpPr>
        <p:spPr>
          <a:xfrm>
            <a:off x="10462975" y="5172968"/>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53" name="object 53">
            <a:extLst>
              <a:ext uri="{FF2B5EF4-FFF2-40B4-BE49-F238E27FC236}">
                <a16:creationId xmlns:a16="http://schemas.microsoft.com/office/drawing/2014/main" id="{8BFF6ED0-DF51-A1E3-DAD9-4FD57780CB33}"/>
              </a:ext>
            </a:extLst>
          </p:cNvPr>
          <p:cNvSpPr txBox="1"/>
          <p:nvPr/>
        </p:nvSpPr>
        <p:spPr>
          <a:xfrm>
            <a:off x="10219136" y="3423032"/>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38200" y="4182402"/>
            <a:ext cx="10515600" cy="162166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serves as an introductory glimpse into the forthcoming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offering a sneak peek at its various components. Within this dashboard, you can expect to find informative sections dedicated to Exploratory Data Analysis (EDA) presented through dynamic visualizations, EDA enriched with SQL insights, an Interactive Map powered by Folium, and culminating with the unveiling of our model's performance metrics, boasting an impressive accuracy rate of approximately 83%.</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F7DD80FA-F053-D5D0-266F-93B3CDC740E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4252" y="1704158"/>
            <a:ext cx="3454007" cy="1942879"/>
          </a:xfrm>
          <a:prstGeom prst="rect">
            <a:avLst/>
          </a:prstGeom>
        </p:spPr>
      </p:pic>
      <p:pic>
        <p:nvPicPr>
          <p:cNvPr id="5" name="Picture 4" descr="A map with a route&#10;&#10;Description automatically generated with medium confidence">
            <a:extLst>
              <a:ext uri="{FF2B5EF4-FFF2-40B4-BE49-F238E27FC236}">
                <a16:creationId xmlns:a16="http://schemas.microsoft.com/office/drawing/2014/main" id="{FD2E53ED-0973-831E-B4F3-4910939F81E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13063" y="1704158"/>
            <a:ext cx="3996129" cy="1892603"/>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127A9841-29A3-723F-D516-F6C842540D1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53996" y="1641877"/>
            <a:ext cx="2760501" cy="206743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3992315"/>
            <a:ext cx="10915349" cy="2033258"/>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colors on the graphic convey information about rocket launches. Green means a launch was successful, while purple means it was not.</a:t>
            </a:r>
          </a:p>
          <a:p>
            <a:pPr>
              <a:lnSpc>
                <a:spcPct val="100000"/>
              </a:lnSpc>
              <a:spcBef>
                <a:spcPts val="1400"/>
              </a:spcBef>
            </a:pPr>
            <a:r>
              <a:rPr lang="en-CA" sz="2200" dirty="0">
                <a:solidFill>
                  <a:schemeClr val="accent3">
                    <a:lumMod val="25000"/>
                  </a:schemeClr>
                </a:solidFill>
                <a:latin typeface="Abadi" panose="020B0604020104020204" pitchFamily="34" charset="0"/>
              </a:rPr>
              <a:t>The graph also shows that the success rate of launches has been improving as the flight number increases. There seems to be a notable improvement in success around flight number 20, which was likely a significant breakthrough.</a:t>
            </a:r>
          </a:p>
          <a:p>
            <a:pPr>
              <a:lnSpc>
                <a:spcPct val="100000"/>
              </a:lnSpc>
              <a:spcBef>
                <a:spcPts val="1400"/>
              </a:spcBef>
            </a:pPr>
            <a:r>
              <a:rPr lang="en-CA" sz="2200" dirty="0">
                <a:solidFill>
                  <a:schemeClr val="accent3">
                    <a:lumMod val="25000"/>
                  </a:schemeClr>
                </a:solidFill>
                <a:latin typeface="Abadi" panose="020B0604020104020204" pitchFamily="34" charset="0"/>
              </a:rPr>
              <a:t>The launch site at CCAFS appears to be the busiest, with the most launches happening there.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8791F007-F394-B086-4CDA-1971815C642E}"/>
              </a:ext>
            </a:extLst>
          </p:cNvPr>
          <p:cNvSpPr/>
          <p:nvPr/>
        </p:nvSpPr>
        <p:spPr>
          <a:xfrm>
            <a:off x="0" y="1572827"/>
            <a:ext cx="1210056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30977"/>
            <a:ext cx="10285916" cy="185036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Green means the launch was successful, while purple means the launch was unsuccessful.</a:t>
            </a:r>
          </a:p>
          <a:p>
            <a:pPr>
              <a:lnSpc>
                <a:spcPct val="100000"/>
              </a:lnSpc>
              <a:spcBef>
                <a:spcPts val="1400"/>
              </a:spcBef>
            </a:pPr>
            <a:r>
              <a:rPr lang="en-CA" sz="2200" dirty="0">
                <a:solidFill>
                  <a:schemeClr val="accent3">
                    <a:lumMod val="25000"/>
                  </a:schemeClr>
                </a:solidFill>
                <a:latin typeface="Abadi" panose="020B0604020104020204" pitchFamily="34" charset="0"/>
              </a:rPr>
              <a:t>The weight of the payload typically ranges from 0 to 6000 kilograms. Additionally, various launch sites have different payload weight requirements.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54E5A7C8-8642-A89B-C512-837B2839C863}"/>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92971"/>
            <a:ext cx="10820306" cy="1487957"/>
          </a:xfrm>
          <a:prstGeom prst="rect">
            <a:avLst/>
          </a:prstGeom>
        </p:spPr>
        <p:txBody>
          <a:bodyPr>
            <a:normAutofit fontScale="85000" lnSpcReduction="10000"/>
          </a:bodyPr>
          <a:lstStyle/>
          <a:p>
            <a:pPr algn="l">
              <a:buFont typeface="+mj-lt"/>
              <a:buAutoNum type="arabicPeriod"/>
            </a:pPr>
            <a:r>
              <a:rPr lang="en-US" sz="1600" b="0" i="0" u="none" strike="noStrike" dirty="0">
                <a:effectLst/>
                <a:latin typeface="Söhne"/>
              </a:rPr>
              <a:t>ES-L1 (1), GEO (1), and HEO (1) missions have a 100% success rate, with each having only one mission attempt (sample sizes in parentheses).</a:t>
            </a:r>
          </a:p>
          <a:p>
            <a:pPr algn="l">
              <a:buFont typeface="+mj-lt"/>
              <a:buAutoNum type="arabicPeriod"/>
            </a:pPr>
            <a:r>
              <a:rPr lang="en-US" sz="1600" b="0" i="0" u="none" strike="noStrike" dirty="0">
                <a:effectLst/>
                <a:latin typeface="Söhne"/>
              </a:rPr>
              <a:t>SSO (5) missions also have a 100% success rate, but there have been a total of five mission attempts in this category.</a:t>
            </a:r>
          </a:p>
          <a:p>
            <a:pPr algn="l">
              <a:buFont typeface="+mj-lt"/>
              <a:buAutoNum type="arabicPeriod"/>
            </a:pPr>
            <a:r>
              <a:rPr lang="en-US" sz="1600" b="0" i="0" u="none" strike="noStrike" dirty="0">
                <a:effectLst/>
                <a:latin typeface="Söhne"/>
              </a:rPr>
              <a:t>VLEO (14) missions have a decent success rate and have been attempted 14 times.</a:t>
            </a:r>
          </a:p>
          <a:p>
            <a:pPr algn="l">
              <a:buFont typeface="+mj-lt"/>
              <a:buAutoNum type="arabicPeriod"/>
            </a:pPr>
            <a:r>
              <a:rPr lang="en-US" sz="1600" b="0" i="0" u="none" strike="noStrike" dirty="0">
                <a:effectLst/>
                <a:latin typeface="Söhne"/>
              </a:rPr>
              <a:t>SO (1) missions have a 0% success rate, with one mission attempt resulting in failure.</a:t>
            </a:r>
          </a:p>
          <a:p>
            <a:pPr algn="l">
              <a:buFont typeface="+mj-lt"/>
              <a:buAutoNum type="arabicPeriod"/>
            </a:pPr>
            <a:r>
              <a:rPr lang="en-US" sz="1600" b="0" i="0" u="none" strike="noStrike" dirty="0">
                <a:effectLst/>
                <a:latin typeface="Söhne"/>
              </a:rPr>
              <a:t>GTO (27) missions have an approximately 50% success rate, making it the category with the largest number of mission attempts, totaling 27.</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5FDD62DD-D9E3-2FF7-F121-98629FE9523A}"/>
              </a:ext>
            </a:extLst>
          </p:cNvPr>
          <p:cNvSpPr/>
          <p:nvPr/>
        </p:nvSpPr>
        <p:spPr>
          <a:xfrm>
            <a:off x="3090695" y="1282535"/>
            <a:ext cx="4728264" cy="32156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77007"/>
            <a:ext cx="10687961" cy="1304337"/>
          </a:xfrm>
          <a:prstGeom prst="rect">
            <a:avLst/>
          </a:prstGeom>
        </p:spPr>
        <p:txBody>
          <a:bodyPr>
            <a:normAutofit fontScale="5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Green means a successful launch, while purple signifies an unsuccessful one.</a:t>
            </a:r>
          </a:p>
          <a:p>
            <a:pPr>
              <a:lnSpc>
                <a:spcPct val="100000"/>
              </a:lnSpc>
              <a:spcBef>
                <a:spcPts val="1400"/>
              </a:spcBef>
            </a:pPr>
            <a:r>
              <a:rPr lang="en-CA" sz="2200" dirty="0">
                <a:solidFill>
                  <a:schemeClr val="accent3">
                    <a:lumMod val="25000"/>
                  </a:schemeClr>
                </a:solidFill>
                <a:latin typeface="Abadi" panose="020B0604020104020204" pitchFamily="34" charset="0"/>
              </a:rPr>
              <a:t>SpaceX's choice of launch orbit has shifted as they've conducted more flights. It seems that the success of their launches is linked to this choice.</a:t>
            </a:r>
          </a:p>
          <a:p>
            <a:pPr>
              <a:lnSpc>
                <a:spcPct val="100000"/>
              </a:lnSpc>
              <a:spcBef>
                <a:spcPts val="1400"/>
              </a:spcBef>
            </a:pPr>
            <a:r>
              <a:rPr lang="en-CA" sz="2200" dirty="0">
                <a:solidFill>
                  <a:schemeClr val="accent3">
                    <a:lumMod val="25000"/>
                  </a:schemeClr>
                </a:solidFill>
                <a:latin typeface="Abadi" panose="020B0604020104020204" pitchFamily="34" charset="0"/>
              </a:rPr>
              <a:t>Initially, SpaceX used Low Earth Orbit (LEO) for their launches and had moderate success. However, in their recent launches, they've returned to Very Low Earth Orbit (VLEO). It appears that SpaceX tends to perform better in lower orbits or orbits that are synchronized with the Sun's position.</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FFD8B194-4D12-9379-EE7B-038D70391419}"/>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17620"/>
            <a:ext cx="10515600" cy="1451367"/>
          </a:xfrm>
          <a:prstGeom prst="rect">
            <a:avLst/>
          </a:prstGeom>
        </p:spPr>
        <p:txBody>
          <a:bodyPr>
            <a:normAutofit fontScale="70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When we look at the color codes, green means a successful launch, while purple indicates an unsuccessful one.</a:t>
            </a:r>
          </a:p>
          <a:p>
            <a:pPr>
              <a:lnSpc>
                <a:spcPct val="100000"/>
              </a:lnSpc>
              <a:spcBef>
                <a:spcPts val="1400"/>
              </a:spcBef>
            </a:pPr>
            <a:r>
              <a:rPr lang="en-CA" sz="2200" dirty="0">
                <a:solidFill>
                  <a:schemeClr val="accent3">
                    <a:lumMod val="25000"/>
                  </a:schemeClr>
                </a:solidFill>
                <a:latin typeface="Abadi" panose="020B0604020104020204" pitchFamily="34" charset="0"/>
              </a:rPr>
              <a:t>It appears that the weight of the payload is connected to the type of orbit achieved. For orbits like Low Earth Orbit (LEO) and Sun-Synchronous Orbit (SSO), we often see relatively light payloads. However, when it comes to Very Low Earth Orbit (VLEO), the most successful orbits tend to have heavier payload masses, typically on the higher side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9CADBA45-6868-8DBB-D40E-862BEB75ACD1}"/>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726378"/>
            <a:ext cx="10687961" cy="115496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Success has generally been on the rise since 2013, with a small decrease in 2018. In recent years, the success rate has remained consistently around 80%.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F74CCF97-B06F-ADEB-BA2E-3EB97A9B9EC6}"/>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9373"/>
            <a:ext cx="7780224" cy="46975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want to retrieve the names of unique launch sites from the database. It appears that 'CCAFS SLC-40' and 'CCAFSSLC-40' likely refer to the same launch site due to data entry errors. The previous name for this site was 'CCAFS LC-40.' So, there are likely only three unique launch site values: 'CCAFS SLC-40,' 'KSC LC-39A,' and 'VAFB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55F39C43-B736-A972-D8D9-8EACB5CDDF4A}"/>
              </a:ext>
            </a:extLst>
          </p:cNvPr>
          <p:cNvSpPr/>
          <p:nvPr/>
        </p:nvSpPr>
        <p:spPr>
          <a:xfrm>
            <a:off x="8809774" y="1479373"/>
            <a:ext cx="2553196" cy="3633850"/>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6419" y="4500748"/>
            <a:ext cx="9745589" cy="1094324"/>
          </a:xfrm>
          <a:prstGeom prst="rect">
            <a:avLst/>
          </a:prstGeom>
        </p:spPr>
        <p:txBody>
          <a:bodyPr>
            <a:normAutofit/>
          </a:bodyPr>
          <a:lstStyle/>
          <a:p>
            <a:pPr marL="12700" marR="5080">
              <a:lnSpc>
                <a:spcPts val="2160"/>
              </a:lnSpc>
              <a:spcBef>
                <a:spcPts val="375"/>
              </a:spcBef>
            </a:pPr>
            <a:r>
              <a:rPr lang="en-US" sz="2400" spc="-35" dirty="0">
                <a:solidFill>
                  <a:srgbClr val="404040"/>
                </a:solidFill>
                <a:latin typeface="Carlito"/>
                <a:cs typeface="Carlito"/>
              </a:rPr>
              <a:t>First </a:t>
            </a:r>
            <a:r>
              <a:rPr lang="en-US" sz="2400" spc="-20" dirty="0">
                <a:solidFill>
                  <a:srgbClr val="404040"/>
                </a:solidFill>
                <a:latin typeface="Carlito"/>
                <a:cs typeface="Carlito"/>
              </a:rPr>
              <a:t>five </a:t>
            </a:r>
            <a:r>
              <a:rPr lang="en-US" sz="2400" spc="-5" dirty="0">
                <a:solidFill>
                  <a:srgbClr val="404040"/>
                </a:solidFill>
                <a:latin typeface="Carlito"/>
                <a:cs typeface="Carlito"/>
              </a:rPr>
              <a:t>entries  </a:t>
            </a:r>
            <a:r>
              <a:rPr lang="en-US" sz="2400" dirty="0">
                <a:solidFill>
                  <a:srgbClr val="404040"/>
                </a:solidFill>
                <a:latin typeface="Carlito"/>
                <a:cs typeface="Carlito"/>
              </a:rPr>
              <a:t>in </a:t>
            </a:r>
            <a:r>
              <a:rPr lang="en-US" sz="2400" spc="-5" dirty="0">
                <a:solidFill>
                  <a:srgbClr val="404040"/>
                </a:solidFill>
                <a:latin typeface="Carlito"/>
                <a:cs typeface="Carlito"/>
              </a:rPr>
              <a:t>database with  Launch </a:t>
            </a:r>
            <a:r>
              <a:rPr lang="en-US" sz="2400" spc="-15" dirty="0">
                <a:solidFill>
                  <a:srgbClr val="404040"/>
                </a:solidFill>
                <a:latin typeface="Carlito"/>
                <a:cs typeface="Carlito"/>
              </a:rPr>
              <a:t>Site</a:t>
            </a:r>
            <a:r>
              <a:rPr lang="en-US" sz="2400" spc="-100" dirty="0">
                <a:solidFill>
                  <a:srgbClr val="404040"/>
                </a:solidFill>
                <a:latin typeface="Carlito"/>
                <a:cs typeface="Carlito"/>
              </a:rPr>
              <a:t> </a:t>
            </a:r>
            <a:r>
              <a:rPr lang="en-US" sz="2400" spc="-5" dirty="0">
                <a:solidFill>
                  <a:srgbClr val="404040"/>
                </a:solidFill>
                <a:latin typeface="Carlito"/>
                <a:cs typeface="Carlito"/>
              </a:rPr>
              <a:t>name  </a:t>
            </a:r>
            <a:r>
              <a:rPr lang="en-US" sz="2400" dirty="0">
                <a:solidFill>
                  <a:srgbClr val="404040"/>
                </a:solidFill>
                <a:latin typeface="Carlito"/>
                <a:cs typeface="Carlito"/>
              </a:rPr>
              <a:t>beginning </a:t>
            </a:r>
            <a:r>
              <a:rPr lang="en-US" sz="2400" spc="-5" dirty="0">
                <a:solidFill>
                  <a:srgbClr val="404040"/>
                </a:solidFill>
                <a:latin typeface="Carlito"/>
                <a:cs typeface="Carlito"/>
              </a:rPr>
              <a:t>with  </a:t>
            </a:r>
            <a:r>
              <a:rPr lang="en-US" sz="2400" dirty="0">
                <a:solidFill>
                  <a:srgbClr val="404040"/>
                </a:solidFill>
                <a:latin typeface="Carlito"/>
                <a:cs typeface="Carlito"/>
              </a:rPr>
              <a:t>CCA.</a:t>
            </a:r>
            <a:endParaRPr lang="en-US" sz="2400" dirty="0">
              <a:latin typeface="Carlito"/>
              <a:cs typeface="Carlito"/>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FD04FF2F-24CE-0B9F-7B48-F3FA1745A509}"/>
              </a:ext>
            </a:extLst>
          </p:cNvPr>
          <p:cNvSpPr/>
          <p:nvPr/>
        </p:nvSpPr>
        <p:spPr>
          <a:xfrm>
            <a:off x="985651" y="1500927"/>
            <a:ext cx="7902251" cy="3331464"/>
          </a:xfrm>
          <a:prstGeom prst="rect">
            <a:avLst/>
          </a:prstGeom>
          <a:blipFill>
            <a:blip r:embed="rId3" cstate="print"/>
            <a:stretch>
              <a:fillRect l="-3376" t="-29666" r="-1306" b="29666"/>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75761"/>
            <a:ext cx="9745589" cy="120120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combined weight of payloads in kilograms that were transported to the International Space Station (ISS) when NASA was the customer. The term 'CRS' stands for Commercial Resupply Services, which signifies that these payloads were delivered to the ISS.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26147DEC-15A3-DBF2-CC00-9CC789AF5EA6}"/>
              </a:ext>
            </a:extLst>
          </p:cNvPr>
          <p:cNvSpPr/>
          <p:nvPr/>
        </p:nvSpPr>
        <p:spPr>
          <a:xfrm>
            <a:off x="620920" y="2001882"/>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60125"/>
            <a:ext cx="9745589" cy="16168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is used to find the average weight of payloads carried by launches that utilized the booster version known as "F9 v1.1." The average payload mass for the F9 1.1 booster falls towards the lower end of our payload weight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FFC5E99B-DA1B-471F-A38A-FB481B1BD960}"/>
              </a:ext>
            </a:extLst>
          </p:cNvPr>
          <p:cNvSpPr/>
          <p:nvPr/>
        </p:nvSpPr>
        <p:spPr>
          <a:xfrm>
            <a:off x="1196656" y="1389066"/>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84063"/>
            <a:ext cx="9745589" cy="109289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This query provides information about the date of the first successful ground pad landing. The first successful ground pad landing did not occur until the end of 2015. In general, successful landings began to occur in 2014.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9E26D233-60D6-77F8-C73C-4176BD861B6C}"/>
              </a:ext>
            </a:extLst>
          </p:cNvPr>
          <p:cNvSpPr/>
          <p:nvPr/>
        </p:nvSpPr>
        <p:spPr>
          <a:xfrm>
            <a:off x="1153667" y="197326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58887"/>
            <a:ext cx="9745589" cy="11180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will provide a list of four booster versions that both successfully landed on a drone ship and had a payload mass within the range of 4000 to 6000, excluding the exact values of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B77EBE16-2A17-B880-686D-693C6D3502CA}"/>
              </a:ext>
            </a:extLst>
          </p:cNvPr>
          <p:cNvSpPr/>
          <p:nvPr/>
        </p:nvSpPr>
        <p:spPr>
          <a:xfrm>
            <a:off x="770010" y="1982945"/>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70660"/>
            <a:ext cx="10326708" cy="245422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000" b="0" i="0" u="none" strike="noStrike" dirty="0">
                <a:solidFill>
                  <a:schemeClr val="tx1"/>
                </a:solidFill>
                <a:effectLst/>
                <a:latin typeface="Söhne"/>
              </a:rPr>
              <a:t>"Analyzing SpaceX Data for Successful Landings</a:t>
            </a:r>
          </a:p>
          <a:p>
            <a:pPr algn="l">
              <a:buFont typeface="Arial" panose="020B0604020202020204" pitchFamily="34" charset="0"/>
              <a:buChar char="•"/>
            </a:pPr>
            <a:r>
              <a:rPr lang="en-US" sz="2000" b="0" i="0" u="none" strike="noStrike" dirty="0">
                <a:solidFill>
                  <a:schemeClr val="tx1"/>
                </a:solidFill>
                <a:effectLst/>
                <a:latin typeface="Söhne"/>
              </a:rPr>
              <a:t>Collected data from SpaceX API and Wikipedia.</a:t>
            </a:r>
          </a:p>
          <a:p>
            <a:pPr algn="l">
              <a:buFont typeface="Arial" panose="020B0604020202020204" pitchFamily="34" charset="0"/>
              <a:buChar char="•"/>
            </a:pPr>
            <a:r>
              <a:rPr lang="en-US" sz="2000" b="0" i="0" u="none" strike="noStrike" dirty="0">
                <a:solidFill>
                  <a:schemeClr val="tx1"/>
                </a:solidFill>
                <a:effectLst/>
                <a:latin typeface="Söhne"/>
              </a:rPr>
              <a:t>Created 'class' labels for successful landings.</a:t>
            </a:r>
          </a:p>
          <a:p>
            <a:pPr algn="l">
              <a:buFont typeface="Arial" panose="020B0604020202020204" pitchFamily="34" charset="0"/>
              <a:buChar char="•"/>
            </a:pPr>
            <a:r>
              <a:rPr lang="en-US" sz="2000" b="0" i="0" u="none" strike="noStrike" dirty="0">
                <a:solidFill>
                  <a:schemeClr val="tx1"/>
                </a:solidFill>
                <a:effectLst/>
                <a:latin typeface="Söhne"/>
              </a:rPr>
              <a:t>Explored data with SQL, visualizations, maps, and dashboards.</a:t>
            </a:r>
          </a:p>
          <a:p>
            <a:pPr algn="l">
              <a:buFont typeface="Arial" panose="020B0604020202020204" pitchFamily="34" charset="0"/>
              <a:buChar char="•"/>
            </a:pPr>
            <a:r>
              <a:rPr lang="en-US" sz="2000" b="0" i="0" u="none" strike="noStrike" dirty="0">
                <a:solidFill>
                  <a:schemeClr val="tx1"/>
                </a:solidFill>
                <a:effectLst/>
                <a:latin typeface="Söhne"/>
              </a:rPr>
              <a:t>Engineered features and applied one-hot encoding.</a:t>
            </a:r>
          </a:p>
          <a:p>
            <a:pPr algn="l">
              <a:buFont typeface="Arial" panose="020B0604020202020204" pitchFamily="34" charset="0"/>
              <a:buChar char="•"/>
            </a:pPr>
            <a:r>
              <a:rPr lang="en-US" sz="2000" b="0" i="0" u="none" strike="noStrike" dirty="0">
                <a:solidFill>
                  <a:schemeClr val="tx1"/>
                </a:solidFill>
                <a:effectLst/>
                <a:latin typeface="Söhne"/>
              </a:rPr>
              <a:t>Standardized data and optimized models using </a:t>
            </a:r>
            <a:r>
              <a:rPr lang="en-US" sz="2000" b="0" i="0" u="none" strike="noStrike" dirty="0" err="1">
                <a:solidFill>
                  <a:schemeClr val="tx1"/>
                </a:solidFill>
                <a:effectLst/>
                <a:latin typeface="Söhne"/>
              </a:rPr>
              <a:t>GridSearchCV</a:t>
            </a:r>
            <a:r>
              <a:rPr lang="en-US" sz="2000" b="0" i="0" u="none" strike="noStrike" dirty="0">
                <a:solidFill>
                  <a:schemeClr val="tx1"/>
                </a:solidFill>
                <a:effectLst/>
                <a:latin typeface="Söhne"/>
              </a:rPr>
              <a:t>.</a:t>
            </a:r>
          </a:p>
          <a:p>
            <a:pPr algn="l">
              <a:buFont typeface="Arial" panose="020B0604020202020204" pitchFamily="34" charset="0"/>
              <a:buChar char="•"/>
            </a:pPr>
            <a:r>
              <a:rPr lang="en-US" sz="2000" b="0" i="0" u="none" strike="noStrike" dirty="0">
                <a:solidFill>
                  <a:schemeClr val="tx1"/>
                </a:solidFill>
                <a:effectLst/>
                <a:latin typeface="Söhne"/>
              </a:rPr>
              <a:t>Visualized model accuracy.</a:t>
            </a:r>
          </a:p>
          <a:p>
            <a:pPr algn="l"/>
            <a:r>
              <a:rPr lang="en-US" sz="2000" b="0" i="0" u="none" strike="noStrike" dirty="0">
                <a:solidFill>
                  <a:schemeClr val="tx1"/>
                </a:solidFill>
                <a:effectLst/>
                <a:latin typeface="Söhne"/>
              </a:rPr>
              <a:t>Results:</a:t>
            </a:r>
          </a:p>
          <a:p>
            <a:pPr algn="l">
              <a:buFont typeface="Arial" panose="020B0604020202020204" pitchFamily="34" charset="0"/>
              <a:buChar char="•"/>
            </a:pPr>
            <a:r>
              <a:rPr lang="en-US" sz="2000" b="0" i="0" u="none" strike="noStrike" dirty="0">
                <a:solidFill>
                  <a:schemeClr val="tx1"/>
                </a:solidFill>
                <a:effectLst/>
                <a:latin typeface="Söhne"/>
              </a:rPr>
              <a:t>Four ML models: Logistic Regression, Support Vector Machine, Decision Tree, K Neighbors.</a:t>
            </a:r>
          </a:p>
          <a:p>
            <a:pPr algn="l">
              <a:buFont typeface="Arial" panose="020B0604020202020204" pitchFamily="34" charset="0"/>
              <a:buChar char="•"/>
            </a:pPr>
            <a:r>
              <a:rPr lang="en-US" sz="2000" b="0" i="0" u="none" strike="noStrike" dirty="0">
                <a:solidFill>
                  <a:schemeClr val="tx1"/>
                </a:solidFill>
                <a:effectLst/>
                <a:latin typeface="Söhne"/>
              </a:rPr>
              <a:t>All achieved ~83.33% accuracy.</a:t>
            </a:r>
          </a:p>
          <a:p>
            <a:pPr algn="l">
              <a:buFont typeface="Arial" panose="020B0604020202020204" pitchFamily="34" charset="0"/>
              <a:buChar char="•"/>
            </a:pPr>
            <a:r>
              <a:rPr lang="en-US" sz="2000" b="0" i="0" u="none" strike="noStrike" dirty="0">
                <a:solidFill>
                  <a:schemeClr val="tx1"/>
                </a:solidFill>
                <a:effectLst/>
                <a:latin typeface="Söhne"/>
              </a:rPr>
              <a:t>Models tended to overpredict success.</a:t>
            </a:r>
          </a:p>
          <a:p>
            <a:pPr algn="l">
              <a:buFont typeface="Arial" panose="020B0604020202020204" pitchFamily="34" charset="0"/>
              <a:buChar char="•"/>
            </a:pPr>
            <a:r>
              <a:rPr lang="en-US" sz="2000" b="0" i="0" u="none" strike="noStrike" dirty="0">
                <a:solidFill>
                  <a:schemeClr val="tx1"/>
                </a:solidFill>
                <a:effectLst/>
                <a:latin typeface="Söhne"/>
              </a:rPr>
              <a:t>More data needed for improved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09505"/>
            <a:ext cx="9745589" cy="1367457"/>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statement discusses the results of a query related to SpaceX missions. It reveals that SpaceX has a very high success rate, achieving its mission objectives in nearly 99% of cases. This suggests that most of the times when a mission doesn't go as planned, it's actually intentional, possibly for testing or other reasons. Interestingly, there is one mission with an uncertain payload status, and unfortunately, there was one mission that failed during its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4B54BC04-5292-121E-AD4A-CEAA89266481}"/>
              </a:ext>
            </a:extLst>
          </p:cNvPr>
          <p:cNvSpPr/>
          <p:nvPr/>
        </p:nvSpPr>
        <p:spPr>
          <a:xfrm>
            <a:off x="1277428" y="1368314"/>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6447" y="1531917"/>
            <a:ext cx="3319152" cy="4645046"/>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provides information about booster versions and their relationship to payload mass. It tells us that the query is looking for booster versions that were used to carry the highest payload mass, which was 15600 kg. These booster versions all belong to a category known as "F9 B5 B10xx.x." The fact that these booster versions are very similar suggests that there is a correlation between the payload mass and the specific booster version used. In other words, it seems that the choice of booster version is influenced by the weight of the payload it needs to carry.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36E72D93-EE6F-B304-79F1-21467FA8FE83}"/>
              </a:ext>
            </a:extLst>
          </p:cNvPr>
          <p:cNvSpPr/>
          <p:nvPr/>
        </p:nvSpPr>
        <p:spPr>
          <a:xfrm>
            <a:off x="770011" y="1541267"/>
            <a:ext cx="5811011" cy="48859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60125"/>
            <a:ext cx="9745589" cy="16168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This query fetches information about SpaceX launches that took place in 2015 and meets the following criteria: the first stage of the rocket failed to land on a drone ship. The information retrieved includes the month of the launch, the outcome of the landing attempt, the version of the booster used, the mass of the payload in kilograms, and the launch site. There were two instances in 2015 where this specific situation occurred.</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8542D5EB-8904-E71B-4658-96029CB57EF4}"/>
              </a:ext>
            </a:extLst>
          </p:cNvPr>
          <p:cNvSpPr/>
          <p:nvPr/>
        </p:nvSpPr>
        <p:spPr>
          <a:xfrm>
            <a:off x="1002535" y="1785306"/>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88873"/>
            <a:ext cx="9745589" cy="16880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provides a list of successful rocket landings that occurred between June 4, 2010, and March 20, 2017. Successful landings are categorized into two types: drone ship landings and ground pad landings. In total, there were 8 successful landings during this specified time frame.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511AF02B-3542-FB75-8B37-735209FF9A41}"/>
              </a:ext>
            </a:extLst>
          </p:cNvPr>
          <p:cNvSpPr/>
          <p:nvPr/>
        </p:nvSpPr>
        <p:spPr>
          <a:xfrm>
            <a:off x="770010" y="1588898"/>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3790"/>
            <a:ext cx="4985565" cy="43531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displays all the launch sites in relation to the entire United States. We also have a closer view of the two launch sites in Florida, which are situated very close to each other. It's important to note that all of these launch sites are located near the ocean.</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Site&gt;</a:t>
            </a:r>
          </a:p>
        </p:txBody>
      </p:sp>
      <p:pic>
        <p:nvPicPr>
          <p:cNvPr id="7" name="Picture 6" descr="A screenshot of a map&#10;&#10;Description automatically generated">
            <a:extLst>
              <a:ext uri="{FF2B5EF4-FFF2-40B4-BE49-F238E27FC236}">
                <a16:creationId xmlns:a16="http://schemas.microsoft.com/office/drawing/2014/main" id="{C6136286-CC43-4D05-ED01-6CB795DA40E9}"/>
              </a:ext>
            </a:extLst>
          </p:cNvPr>
          <p:cNvPicPr>
            <a:picLocks noChangeAspect="1"/>
          </p:cNvPicPr>
          <p:nvPr/>
        </p:nvPicPr>
        <p:blipFill rotWithShape="1">
          <a:blip r:embed="rId3"/>
          <a:srcRect b="53741"/>
          <a:stretch/>
        </p:blipFill>
        <p:spPr>
          <a:xfrm>
            <a:off x="6436425" y="1519607"/>
            <a:ext cx="5438899" cy="38187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44325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You can click on the clusters on the Folium map to see information about each landing. Successful landings are represented by green icons, while failed landings are represented by red icons. For instance, in the case of VAFB SLC-4E on this map, there are 4 successful landings and 6 failed landings.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Landings</a:t>
            </a:r>
          </a:p>
        </p:txBody>
      </p:sp>
      <p:pic>
        <p:nvPicPr>
          <p:cNvPr id="4" name="Picture 3" descr="A screenshot of a map&#10;&#10;Description automatically generated">
            <a:extLst>
              <a:ext uri="{FF2B5EF4-FFF2-40B4-BE49-F238E27FC236}">
                <a16:creationId xmlns:a16="http://schemas.microsoft.com/office/drawing/2014/main" id="{5EAB906E-35AC-C110-8608-D918357002F8}"/>
              </a:ext>
            </a:extLst>
          </p:cNvPr>
          <p:cNvPicPr>
            <a:picLocks noChangeAspect="1"/>
          </p:cNvPicPr>
          <p:nvPr/>
        </p:nvPicPr>
        <p:blipFill rotWithShape="1">
          <a:blip r:embed="rId3"/>
          <a:srcRect t="46753"/>
          <a:stretch/>
        </p:blipFill>
        <p:spPr>
          <a:xfrm>
            <a:off x="5337529" y="2373911"/>
            <a:ext cx="6433328" cy="365166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325990" cy="4314825"/>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Let's take KSC LC-39A as an example. Launch sites, like this one, are strategically located near railways for easy transportation of large equipment and supplies. They are also situated close to highways for the convenience of transporting both people and supplies.</a:t>
            </a:r>
          </a:p>
          <a:p>
            <a:pPr>
              <a:lnSpc>
                <a:spcPct val="100000"/>
              </a:lnSpc>
              <a:spcBef>
                <a:spcPts val="1400"/>
              </a:spcBef>
            </a:pPr>
            <a:r>
              <a:rPr lang="en-US" sz="2200" dirty="0">
                <a:solidFill>
                  <a:schemeClr val="accent3">
                    <a:lumMod val="25000"/>
                  </a:schemeClr>
                </a:solidFill>
                <a:latin typeface="Abadi"/>
              </a:rPr>
              <a:t>Additionally, launch sites are positioned near coastal areas and away from densely populated cities. This arrangement is designed to ensure that if there's a problem during a rocket launch, and the rocket needs to be aborted, it can safely fall into the sea instead of landing in a heavily populated area.</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Approximation</a:t>
            </a:r>
          </a:p>
        </p:txBody>
      </p:sp>
      <p:pic>
        <p:nvPicPr>
          <p:cNvPr id="4" name="Picture 3" descr="A map of a space launch complex&#10;&#10;Description automatically generated">
            <a:extLst>
              <a:ext uri="{FF2B5EF4-FFF2-40B4-BE49-F238E27FC236}">
                <a16:creationId xmlns:a16="http://schemas.microsoft.com/office/drawing/2014/main" id="{39A595C5-1856-5485-00B3-EAB7569589E1}"/>
              </a:ext>
            </a:extLst>
          </p:cNvPr>
          <p:cNvPicPr>
            <a:picLocks noChangeAspect="1"/>
          </p:cNvPicPr>
          <p:nvPr/>
        </p:nvPicPr>
        <p:blipFill>
          <a:blip r:embed="rId3"/>
          <a:stretch>
            <a:fillRect/>
          </a:stretch>
        </p:blipFill>
        <p:spPr>
          <a:xfrm>
            <a:off x="6414318" y="1922534"/>
            <a:ext cx="5185894" cy="301293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00139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chart shows the number of successful rocket landings at different launch sites. CCAFS LC-40 used to be called CCAFS SLC-40, so CCAFS and KSC have the same number of successful landings, but most of these happened before the name change. VAFB has the fewest successful landings, possibly because it has a smaller number of launches and launching rockets on the west coast is more challenging.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a:t>
            </a:r>
          </a:p>
        </p:txBody>
      </p:sp>
      <p:sp>
        <p:nvSpPr>
          <p:cNvPr id="2" name="object 4">
            <a:extLst>
              <a:ext uri="{FF2B5EF4-FFF2-40B4-BE49-F238E27FC236}">
                <a16:creationId xmlns:a16="http://schemas.microsoft.com/office/drawing/2014/main" id="{EC492E28-CA26-7027-4728-19E27EE5E153}"/>
              </a:ext>
            </a:extLst>
          </p:cNvPr>
          <p:cNvSpPr/>
          <p:nvPr/>
        </p:nvSpPr>
        <p:spPr>
          <a:xfrm>
            <a:off x="6143503" y="2006416"/>
            <a:ext cx="2570988" cy="258165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A0378B73-2455-267E-2C7C-826770C7D455}"/>
              </a:ext>
            </a:extLst>
          </p:cNvPr>
          <p:cNvSpPr/>
          <p:nvPr/>
        </p:nvSpPr>
        <p:spPr>
          <a:xfrm>
            <a:off x="6886453" y="4588072"/>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56385" y="1683512"/>
            <a:ext cx="10073480" cy="26125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000" b="1" i="0" u="none" strike="noStrike" dirty="0">
                <a:solidFill>
                  <a:schemeClr val="tx1"/>
                </a:solidFill>
                <a:effectLst/>
                <a:latin typeface="Söhne"/>
              </a:rPr>
              <a:t>Background:</a:t>
            </a:r>
            <a:endParaRPr lang="en-US" sz="2000" b="0" i="0" u="none" strike="noStrike" dirty="0">
              <a:solidFill>
                <a:schemeClr val="tx1"/>
              </a:solidFill>
              <a:effectLst/>
              <a:latin typeface="Söhne"/>
            </a:endParaRPr>
          </a:p>
          <a:p>
            <a:pPr marL="742950" lvl="1" indent="-285750" algn="l">
              <a:buFont typeface="Arial" panose="020B0604020202020204" pitchFamily="34" charset="0"/>
              <a:buChar char="•"/>
            </a:pPr>
            <a:r>
              <a:rPr lang="en-US" sz="2000" b="0" i="0" u="none" strike="noStrike" dirty="0">
                <a:solidFill>
                  <a:schemeClr val="tx1"/>
                </a:solidFill>
                <a:effectLst/>
                <a:latin typeface="Söhne"/>
              </a:rPr>
              <a:t>The Commercial Space Age is Thriving</a:t>
            </a:r>
          </a:p>
          <a:p>
            <a:pPr marL="742950" lvl="1" indent="-285750" algn="l">
              <a:buFont typeface="Arial" panose="020B0604020202020204" pitchFamily="34" charset="0"/>
              <a:buChar char="•"/>
            </a:pPr>
            <a:r>
              <a:rPr lang="en-US" sz="2000" b="0" i="0" u="none" strike="noStrike" dirty="0">
                <a:solidFill>
                  <a:schemeClr val="tx1"/>
                </a:solidFill>
                <a:effectLst/>
                <a:latin typeface="Söhne"/>
              </a:rPr>
              <a:t>SpaceX Leads with Competitive Pricing ($62 million vs. $165 million USD)</a:t>
            </a:r>
          </a:p>
          <a:p>
            <a:pPr marL="742950" lvl="1" indent="-285750" algn="l">
              <a:buFont typeface="Arial" panose="020B0604020202020204" pitchFamily="34" charset="0"/>
              <a:buChar char="•"/>
            </a:pPr>
            <a:r>
              <a:rPr lang="en-US" sz="2000" b="0" i="0" u="none" strike="noStrike" dirty="0">
                <a:solidFill>
                  <a:schemeClr val="tx1"/>
                </a:solidFill>
                <a:effectLst/>
                <a:latin typeface="Söhne"/>
              </a:rPr>
              <a:t>SpaceX's Success Attributed to Rocket Recovery (Stage 1)</a:t>
            </a:r>
          </a:p>
          <a:p>
            <a:pPr marL="742950" lvl="1" indent="-285750" algn="l">
              <a:buFont typeface="Arial" panose="020B0604020202020204" pitchFamily="34" charset="0"/>
              <a:buChar char="•"/>
            </a:pPr>
            <a:r>
              <a:rPr lang="en-US" sz="2000" b="0" i="0" u="none" strike="noStrike" dirty="0">
                <a:solidFill>
                  <a:schemeClr val="tx1"/>
                </a:solidFill>
                <a:effectLst/>
                <a:latin typeface="Söhne"/>
              </a:rPr>
              <a:t>Space Y Aims to Challenge SpaceX</a:t>
            </a:r>
          </a:p>
          <a:p>
            <a:pPr algn="l">
              <a:buFont typeface="Arial" panose="020B0604020202020204" pitchFamily="34" charset="0"/>
              <a:buChar char="•"/>
            </a:pPr>
            <a:r>
              <a:rPr lang="en-US" sz="2000" b="1" i="0" u="none" strike="noStrike" dirty="0">
                <a:solidFill>
                  <a:schemeClr val="tx1"/>
                </a:solidFill>
                <a:effectLst/>
                <a:latin typeface="Söhne"/>
              </a:rPr>
              <a:t>Problem:</a:t>
            </a:r>
            <a:endParaRPr lang="en-US" sz="2000" b="0" i="0" u="none" strike="noStrike" dirty="0">
              <a:solidFill>
                <a:schemeClr val="tx1"/>
              </a:solidFill>
              <a:effectLst/>
              <a:latin typeface="Söhne"/>
            </a:endParaRPr>
          </a:p>
          <a:p>
            <a:pPr marL="742950" lvl="1" indent="-285750" algn="l">
              <a:buFont typeface="Arial" panose="020B0604020202020204" pitchFamily="34" charset="0"/>
              <a:buChar char="•"/>
            </a:pPr>
            <a:r>
              <a:rPr lang="en-US" sz="2000" b="0" i="0" u="none" strike="noStrike" dirty="0">
                <a:solidFill>
                  <a:schemeClr val="tx1"/>
                </a:solidFill>
                <a:effectLst/>
                <a:latin typeface="Söhne"/>
              </a:rPr>
              <a:t>Space Y Entrusts Us with Training a Machine Learning Model for Predicting Successful Stage 1 Rocket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6355542" cy="4351338"/>
          </a:xfrm>
          <a:prstGeom prst="rect">
            <a:avLst/>
          </a:prstGeom>
        </p:spPr>
        <p:txBody>
          <a:bodyPr lIns="91440" tIns="45720" rIns="91440" bIns="45720" anchor="t">
            <a:normAutofit/>
          </a:bodyPr>
          <a:lstStyle/>
          <a:p>
            <a:pPr>
              <a:lnSpc>
                <a:spcPct val="100000"/>
              </a:lnSpc>
              <a:spcBef>
                <a:spcPts val="1400"/>
              </a:spcBef>
            </a:pPr>
            <a:r>
              <a:rPr lang="en-US" sz="1600" b="0" i="0" u="none" strike="noStrike" dirty="0">
                <a:effectLst/>
                <a:latin typeface="Söhne"/>
              </a:rPr>
              <a:t>KSC LC-39A has the highest success rate with 10 successful landings and 3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Launch Site</a:t>
            </a:r>
          </a:p>
        </p:txBody>
      </p:sp>
      <p:sp>
        <p:nvSpPr>
          <p:cNvPr id="2" name="object 4">
            <a:extLst>
              <a:ext uri="{FF2B5EF4-FFF2-40B4-BE49-F238E27FC236}">
                <a16:creationId xmlns:a16="http://schemas.microsoft.com/office/drawing/2014/main" id="{851F5220-1966-9795-7A5F-3DD89A1F1C2E}"/>
              </a:ext>
            </a:extLst>
          </p:cNvPr>
          <p:cNvSpPr/>
          <p:nvPr/>
        </p:nvSpPr>
        <p:spPr>
          <a:xfrm>
            <a:off x="7740786" y="1970195"/>
            <a:ext cx="2570988" cy="2570988"/>
          </a:xfrm>
          <a:prstGeom prst="rect">
            <a:avLst/>
          </a:prstGeom>
          <a:blipFill>
            <a:blip r:embed="rId3" cstate="print"/>
            <a:stretch>
              <a:fillRect/>
            </a:stretch>
          </a:blipFill>
        </p:spPr>
        <p:txBody>
          <a:bodyPr wrap="square" lIns="0" tIns="0" rIns="0" bIns="0" rtlCol="0"/>
          <a:lstStyle/>
          <a:p>
            <a:endParaRPr/>
          </a:p>
        </p:txBody>
      </p:sp>
      <p:sp>
        <p:nvSpPr>
          <p:cNvPr id="4" name="object 6">
            <a:extLst>
              <a:ext uri="{FF2B5EF4-FFF2-40B4-BE49-F238E27FC236}">
                <a16:creationId xmlns:a16="http://schemas.microsoft.com/office/drawing/2014/main" id="{4D97A076-3CB4-C1AE-781D-BA206BED81BE}"/>
              </a:ext>
            </a:extLst>
          </p:cNvPr>
          <p:cNvSpPr/>
          <p:nvPr/>
        </p:nvSpPr>
        <p:spPr>
          <a:xfrm>
            <a:off x="9987163" y="1970195"/>
            <a:ext cx="324611" cy="3048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31377"/>
            <a:ext cx="10414662" cy="1545586"/>
          </a:xfrm>
          <a:prstGeom prst="rect">
            <a:avLst/>
          </a:prstGeom>
        </p:spPr>
        <p:txBody>
          <a:bodyPr lIns="91440" tIns="45720" rIns="91440" bIns="45720" anchor="t">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has a feature called the "Payload range selector," which allows you to choose a range of payload values. However, the default range is set from 0 to 10,000, even though the maximum payload capacity is 15,600.</a:t>
            </a:r>
          </a:p>
          <a:p>
            <a:pPr>
              <a:lnSpc>
                <a:spcPct val="100000"/>
              </a:lnSpc>
              <a:spcBef>
                <a:spcPts val="1400"/>
              </a:spcBef>
            </a:pPr>
            <a:r>
              <a:rPr lang="en-US" sz="2200" dirty="0">
                <a:solidFill>
                  <a:schemeClr val="accent3">
                    <a:lumMod val="25000"/>
                  </a:schemeClr>
                </a:solidFill>
                <a:latin typeface="Abadi" panose="020B0604020104020204" pitchFamily="34" charset="0"/>
              </a:rPr>
              <a:t>In the context of the data, there's a classification system where "1" indicates a successful landing, and "0" represents a failure. The scatter plot on the dashboard also takes into account the booster version category by using different colors, and it adjusts the size of the data points based on the number of launches.</a:t>
            </a:r>
          </a:p>
          <a:p>
            <a:pPr>
              <a:lnSpc>
                <a:spcPct val="100000"/>
              </a:lnSpc>
              <a:spcBef>
                <a:spcPts val="1400"/>
              </a:spcBef>
            </a:pPr>
            <a:r>
              <a:rPr lang="en-US" sz="2200" dirty="0">
                <a:solidFill>
                  <a:schemeClr val="accent3">
                    <a:lumMod val="25000"/>
                  </a:schemeClr>
                </a:solidFill>
                <a:latin typeface="Abadi" panose="020B0604020104020204" pitchFamily="34" charset="0"/>
              </a:rPr>
              <a:t>What's interesting is that within the range of 0 to 6,000 on the dashboard, there are two instances where there were failed landings, and the payloads for these failed landings were zero kilograms.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Success and Booster Version</a:t>
            </a:r>
          </a:p>
        </p:txBody>
      </p:sp>
      <p:sp>
        <p:nvSpPr>
          <p:cNvPr id="2" name="object 4">
            <a:extLst>
              <a:ext uri="{FF2B5EF4-FFF2-40B4-BE49-F238E27FC236}">
                <a16:creationId xmlns:a16="http://schemas.microsoft.com/office/drawing/2014/main" id="{DC12D51E-20F9-6CC8-6F43-2A9A38EDA6BF}"/>
              </a:ext>
            </a:extLst>
          </p:cNvPr>
          <p:cNvSpPr/>
          <p:nvPr/>
        </p:nvSpPr>
        <p:spPr>
          <a:xfrm>
            <a:off x="193319" y="139956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All the models achieved nearly identical accuracy scores of 83.33% on the test dataset. It's important to mention that the test dataset is quite small, consisting of only 18 samples. This limited sample size can lead to significant fluctuations in accuracy results, especially in models like the Decision Tree Classifier when running multiple times. To make a more confident determination about the best model, it is likely that we need a larger amount of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C2079CFA-0208-0E77-CA2D-41AAB03EA52D}"/>
              </a:ext>
            </a:extLst>
          </p:cNvPr>
          <p:cNvSpPr/>
          <p:nvPr/>
        </p:nvSpPr>
        <p:spPr>
          <a:xfrm>
            <a:off x="6345546" y="1503891"/>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02681" y="1314203"/>
            <a:ext cx="3645290" cy="4554785"/>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context of predictions, correct outcomes are aligned along a diagonal line from the top-left corner to the bottom-right corner.</a:t>
            </a:r>
          </a:p>
          <a:p>
            <a:pPr>
              <a:lnSpc>
                <a:spcPct val="100000"/>
              </a:lnSpc>
              <a:spcBef>
                <a:spcPts val="1400"/>
              </a:spcBef>
            </a:pPr>
            <a:r>
              <a:rPr lang="en-US" sz="2200" dirty="0">
                <a:solidFill>
                  <a:schemeClr val="accent3">
                    <a:lumMod val="25000"/>
                  </a:schemeClr>
                </a:solidFill>
                <a:latin typeface="Abadi" panose="020B0604020104020204" pitchFamily="34" charset="0"/>
              </a:rPr>
              <a:t>In our case, all the models we tested performed equally on the test dataset, so their confusion matrices (a way to assess prediction performance) are identical. Specifically:</a:t>
            </a:r>
          </a:p>
          <a:p>
            <a:pPr>
              <a:lnSpc>
                <a:spcPct val="100000"/>
              </a:lnSpc>
              <a:spcBef>
                <a:spcPts val="1400"/>
              </a:spcBef>
            </a:pPr>
            <a:r>
              <a:rPr lang="en-US" sz="2200" dirty="0">
                <a:solidFill>
                  <a:schemeClr val="accent3">
                    <a:lumMod val="25000"/>
                  </a:schemeClr>
                </a:solidFill>
                <a:latin typeface="Abadi" panose="020B0604020104020204" pitchFamily="34" charset="0"/>
              </a:rPr>
              <a:t>All the models correctly predicted 12 successful landings when the actual label indicated a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They also correctly predicted 3 unsuccessful landings when the true label was indeed an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However, the models made a mistake in predicting 3 successful landings when, in reality, the landings were unsuccessful (these are called false positives). This suggests that our models tend to overestimate the number of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03BB80DA-367B-F575-8701-3C408F76FD32}"/>
              </a:ext>
            </a:extLst>
          </p:cNvPr>
          <p:cNvSpPr/>
          <p:nvPr/>
        </p:nvSpPr>
        <p:spPr>
          <a:xfrm>
            <a:off x="1163504" y="1314203"/>
            <a:ext cx="4541520" cy="345338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53407"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was to build a machine learning model for Space Y, a company competing with SpaceX. The purpose of this model is to predict when the first stage of a rocket will successfully land, which can save Space Y approximately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To develop this model, we gathered data from a public SpaceX API and also collected information by scraping SpaceX's Wikipedia page. We then organized this data, created labels for it, and stored it in a DB2 SQL database. To make the insights more accessible, we designed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we constructed achieved an accuracy rate of 83%. This means that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the CEO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make relatively accurate predictions about whether a launch will result in a successful Stage 1 landing before the actual launch takes place. This information can help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decide whether to proceed with the launch or not.</a:t>
            </a:r>
          </a:p>
          <a:p>
            <a:pPr>
              <a:lnSpc>
                <a:spcPct val="100000"/>
              </a:lnSpc>
              <a:spcBef>
                <a:spcPts val="1400"/>
              </a:spcBef>
            </a:pPr>
            <a:r>
              <a:rPr lang="en-US" sz="2200" dirty="0">
                <a:solidFill>
                  <a:schemeClr val="accent3">
                    <a:lumMod val="25000"/>
                  </a:schemeClr>
                </a:solidFill>
                <a:latin typeface="Abadi" panose="020B0604020104020204" pitchFamily="34" charset="0"/>
              </a:rPr>
              <a:t>To further enhance the model's performance, it is advisable to gather more data. Additional data can aid in identifying the most effective machine learning model and ultimately improving the accuracy of the predictions.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https://github.com/batinium/applied-data-science-capstone/tree/main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project was made possible with </a:t>
            </a:r>
            <a:r>
              <a:rPr lang="en-US" sz="2200" dirty="0">
                <a:solidFill>
                  <a:schemeClr val="accent3">
                    <a:lumMod val="25000"/>
                  </a:schemeClr>
                </a:solidFill>
                <a:latin typeface="Abadi" panose="020B0604020104020204" pitchFamily="34" charset="0"/>
                <a:hlinkClick r:id="rId5"/>
              </a:rPr>
              <a:t>https://www.coursera.org/search?query=IBM%20applied%20data%20capstone&amp;</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500" b="0" i="0" u="none" strike="noStrike" dirty="0">
                <a:solidFill>
                  <a:schemeClr val="tx1"/>
                </a:solidFill>
                <a:effectLst/>
                <a:latin typeface="Söhne"/>
              </a:rPr>
              <a:t>Data Collection &amp; Analysis Process:</a:t>
            </a:r>
          </a:p>
          <a:p>
            <a:pPr algn="l">
              <a:buFont typeface="+mj-lt"/>
              <a:buAutoNum type="arabicPeriod"/>
            </a:pPr>
            <a:r>
              <a:rPr lang="en-US" sz="2500" b="0" i="0" u="none" strike="noStrike" dirty="0">
                <a:solidFill>
                  <a:schemeClr val="tx1"/>
                </a:solidFill>
                <a:effectLst/>
                <a:latin typeface="Söhne"/>
              </a:rPr>
              <a:t>Gathered data from SpaceX API and Wikipedia</a:t>
            </a:r>
          </a:p>
          <a:p>
            <a:pPr algn="l">
              <a:buFont typeface="+mj-lt"/>
              <a:buAutoNum type="arabicPeriod"/>
            </a:pPr>
            <a:r>
              <a:rPr lang="en-US" sz="2500" b="0" i="0" u="none" strike="noStrike" dirty="0">
                <a:solidFill>
                  <a:schemeClr val="tx1"/>
                </a:solidFill>
                <a:effectLst/>
                <a:latin typeface="Söhne"/>
              </a:rPr>
              <a:t>Cleaned and organized the data</a:t>
            </a:r>
          </a:p>
          <a:p>
            <a:pPr algn="l">
              <a:buFont typeface="+mj-lt"/>
              <a:buAutoNum type="arabicPeriod"/>
            </a:pPr>
            <a:r>
              <a:rPr lang="en-US" sz="2500" b="0" i="0" u="none" strike="noStrike" dirty="0">
                <a:solidFill>
                  <a:schemeClr val="tx1"/>
                </a:solidFill>
                <a:effectLst/>
                <a:latin typeface="Söhne"/>
              </a:rPr>
              <a:t>Identified successful and unsuccessful landings</a:t>
            </a:r>
          </a:p>
          <a:p>
            <a:pPr algn="l">
              <a:buFont typeface="+mj-lt"/>
              <a:buAutoNum type="arabicPeriod"/>
            </a:pPr>
            <a:r>
              <a:rPr lang="en-US" sz="2500" b="0" i="0" u="none" strike="noStrike" dirty="0">
                <a:solidFill>
                  <a:schemeClr val="tx1"/>
                </a:solidFill>
                <a:effectLst/>
                <a:latin typeface="Söhne"/>
              </a:rPr>
              <a:t>Explored data with visuals and SQL</a:t>
            </a:r>
          </a:p>
          <a:p>
            <a:pPr algn="l">
              <a:buFont typeface="+mj-lt"/>
              <a:buAutoNum type="arabicPeriod"/>
            </a:pPr>
            <a:r>
              <a:rPr lang="en-US" sz="2500" b="0" i="0" u="none" strike="noStrike" dirty="0">
                <a:solidFill>
                  <a:schemeClr val="tx1"/>
                </a:solidFill>
                <a:effectLst/>
                <a:latin typeface="Söhne"/>
              </a:rPr>
              <a:t>Created interactive visuals with Folium &amp; </a:t>
            </a:r>
            <a:r>
              <a:rPr lang="en-US" sz="2500" b="0" i="0" u="none" strike="noStrike" dirty="0" err="1">
                <a:solidFill>
                  <a:schemeClr val="tx1"/>
                </a:solidFill>
                <a:effectLst/>
                <a:latin typeface="Söhne"/>
              </a:rPr>
              <a:t>Plotly</a:t>
            </a:r>
            <a:r>
              <a:rPr lang="en-US" sz="2500" b="0" i="0" u="none" strike="noStrike" dirty="0">
                <a:solidFill>
                  <a:schemeClr val="tx1"/>
                </a:solidFill>
                <a:effectLst/>
                <a:latin typeface="Söhne"/>
              </a:rPr>
              <a:t> Dash</a:t>
            </a:r>
          </a:p>
          <a:p>
            <a:pPr algn="l">
              <a:buFont typeface="+mj-lt"/>
              <a:buAutoNum type="arabicPeriod"/>
            </a:pPr>
            <a:r>
              <a:rPr lang="en-US" sz="2500" b="0" i="0" u="none" strike="noStrike" dirty="0">
                <a:solidFill>
                  <a:schemeClr val="tx1"/>
                </a:solidFill>
                <a:effectLst/>
                <a:latin typeface="Söhne"/>
              </a:rPr>
              <a:t>Predictive analysis using classification models</a:t>
            </a:r>
          </a:p>
          <a:p>
            <a:pPr algn="l">
              <a:buFont typeface="+mj-lt"/>
              <a:buAutoNum type="arabicPeriod"/>
            </a:pPr>
            <a:r>
              <a:rPr lang="en-US" sz="2500" b="0" i="0" u="none" strike="noStrike" dirty="0">
                <a:solidFill>
                  <a:schemeClr val="tx1"/>
                </a:solidFill>
                <a:effectLst/>
                <a:latin typeface="Söhne"/>
              </a:rPr>
              <a:t>Fine-tuned models with </a:t>
            </a:r>
            <a:r>
              <a:rPr lang="en-US" sz="2500" b="0" i="0" u="none" strike="noStrike" dirty="0" err="1">
                <a:solidFill>
                  <a:schemeClr val="tx1"/>
                </a:solidFill>
                <a:effectLst/>
                <a:latin typeface="Söhne"/>
              </a:rPr>
              <a:t>GridSearchCV</a:t>
            </a:r>
            <a:endParaRPr lang="en-US" sz="2500" b="0" i="0" u="none" strike="noStrike" dirty="0">
              <a:solidFill>
                <a:schemeClr val="tx1"/>
              </a:solidFill>
              <a:effectLst/>
              <a:latin typeface="Söhne"/>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l"/>
            <a:r>
              <a:rPr lang="en-US" sz="2000" b="0" i="1" u="none" strike="noStrike" dirty="0">
                <a:effectLst/>
                <a:latin typeface="Söhne"/>
              </a:rPr>
              <a:t>Data collection involved two methods: API Requests and Web Scraping.</a:t>
            </a:r>
            <a:endParaRPr lang="en-US" sz="2000" b="0" i="0" u="none" strike="noStrike" dirty="0">
              <a:effectLst/>
              <a:latin typeface="Söhne"/>
            </a:endParaRPr>
          </a:p>
          <a:p>
            <a:pPr algn="l">
              <a:buFont typeface="Arial" panose="020B0604020202020204" pitchFamily="34" charset="0"/>
              <a:buChar char="•"/>
            </a:pPr>
            <a:r>
              <a:rPr lang="en-US" sz="2000" b="1" i="0" u="none" strike="noStrike" dirty="0">
                <a:effectLst/>
                <a:latin typeface="Söhne"/>
              </a:rPr>
              <a:t>API Requests:</a:t>
            </a:r>
            <a:r>
              <a:rPr lang="en-US" sz="2000" b="0" i="0" u="none" strike="noStrike" dirty="0">
                <a:effectLst/>
                <a:latin typeface="Söhne"/>
              </a:rPr>
              <a:t> Gathered data from SpaceX's public API.</a:t>
            </a:r>
          </a:p>
          <a:p>
            <a:pPr algn="l">
              <a:buFont typeface="Arial" panose="020B0604020202020204" pitchFamily="34" charset="0"/>
              <a:buChar char="•"/>
            </a:pPr>
            <a:r>
              <a:rPr lang="en-US" sz="2000" b="1" i="0" u="none" strike="noStrike" dirty="0">
                <a:effectLst/>
                <a:latin typeface="Söhne"/>
              </a:rPr>
              <a:t>Web Scraping:</a:t>
            </a:r>
            <a:r>
              <a:rPr lang="en-US" sz="2000" b="0" i="0" u="none" strike="noStrike" dirty="0">
                <a:effectLst/>
                <a:latin typeface="Söhne"/>
              </a:rPr>
              <a:t> Extracted data from a table in SpaceX's Wikipedia entry.</a:t>
            </a:r>
          </a:p>
          <a:p>
            <a:pPr algn="l"/>
            <a:r>
              <a:rPr lang="en-US" sz="2000" b="1" i="0" u="none" strike="noStrike" dirty="0">
                <a:effectLst/>
                <a:latin typeface="Söhne"/>
              </a:rPr>
              <a:t>SpaceX API Data Columns: </a:t>
            </a:r>
            <a:r>
              <a:rPr lang="en-US" sz="2000" b="0" i="0" u="none" strike="noStrike" dirty="0" err="1">
                <a:effectLst/>
                <a:latin typeface="Söhne"/>
              </a:rPr>
              <a:t>FlightNumber</a:t>
            </a:r>
            <a:r>
              <a:rPr lang="en-US" sz="2000" dirty="0">
                <a:latin typeface="Söhne"/>
              </a:rPr>
              <a:t>, </a:t>
            </a:r>
            <a:r>
              <a:rPr lang="en-US" sz="2000" b="0" i="0" u="none" strike="noStrike" dirty="0">
                <a:effectLst/>
                <a:latin typeface="Söhne"/>
              </a:rPr>
              <a:t>Date, </a:t>
            </a:r>
            <a:r>
              <a:rPr lang="en-US" sz="2000" b="0" i="0" u="none" strike="noStrike" dirty="0" err="1">
                <a:effectLst/>
                <a:latin typeface="Söhne"/>
              </a:rPr>
              <a:t>BoosterVersion</a:t>
            </a:r>
            <a:r>
              <a:rPr lang="en-US" sz="2000" dirty="0">
                <a:latin typeface="Söhne"/>
              </a:rPr>
              <a:t>, </a:t>
            </a:r>
            <a:r>
              <a:rPr lang="en-US" sz="2000" b="0" i="0" u="none" strike="noStrike" dirty="0" err="1">
                <a:effectLst/>
                <a:latin typeface="Söhne"/>
              </a:rPr>
              <a:t>PayloadMass</a:t>
            </a:r>
            <a:r>
              <a:rPr lang="en-US" sz="2000" dirty="0">
                <a:latin typeface="Söhne"/>
              </a:rPr>
              <a:t>, </a:t>
            </a:r>
            <a:r>
              <a:rPr lang="en-US" sz="2000" b="0" i="0" u="none" strike="noStrike" dirty="0">
                <a:effectLst/>
                <a:latin typeface="Söhne"/>
              </a:rPr>
              <a:t>Orbit</a:t>
            </a:r>
            <a:r>
              <a:rPr lang="en-US" sz="2000" dirty="0">
                <a:latin typeface="Söhne"/>
              </a:rPr>
              <a:t>, </a:t>
            </a:r>
            <a:r>
              <a:rPr lang="en-US" sz="2000" b="0" i="0" u="none" strike="noStrike" dirty="0" err="1">
                <a:effectLst/>
                <a:latin typeface="Söhne"/>
              </a:rPr>
              <a:t>LaunchSite</a:t>
            </a:r>
            <a:r>
              <a:rPr lang="en-US" sz="2000" dirty="0">
                <a:latin typeface="Söhne"/>
              </a:rPr>
              <a:t>, </a:t>
            </a:r>
            <a:r>
              <a:rPr lang="en-US" sz="2000" b="0" i="0" u="none" strike="noStrike" dirty="0">
                <a:effectLst/>
                <a:latin typeface="Söhne"/>
              </a:rPr>
              <a:t>Outcome</a:t>
            </a:r>
            <a:r>
              <a:rPr lang="en-US" sz="2000" dirty="0">
                <a:latin typeface="Söhne"/>
              </a:rPr>
              <a:t>, </a:t>
            </a:r>
            <a:r>
              <a:rPr lang="en-US" sz="2000" b="0" i="0" u="none" strike="noStrike" dirty="0">
                <a:effectLst/>
                <a:latin typeface="Söhne"/>
              </a:rPr>
              <a:t>Flights</a:t>
            </a:r>
            <a:r>
              <a:rPr lang="en-US" sz="2000" dirty="0">
                <a:latin typeface="Söhne"/>
              </a:rPr>
              <a:t>, </a:t>
            </a:r>
            <a:r>
              <a:rPr lang="en-US" sz="2000" b="0" i="0" u="none" strike="noStrike" dirty="0" err="1">
                <a:effectLst/>
                <a:latin typeface="Söhne"/>
              </a:rPr>
              <a:t>GridFins</a:t>
            </a:r>
            <a:r>
              <a:rPr lang="en-US" sz="2000" dirty="0">
                <a:latin typeface="Söhne"/>
              </a:rPr>
              <a:t>, </a:t>
            </a:r>
            <a:r>
              <a:rPr lang="en-US" sz="2000" b="0" i="0" u="none" strike="noStrike" dirty="0">
                <a:effectLst/>
                <a:latin typeface="Söhne"/>
              </a:rPr>
              <a:t>Reused</a:t>
            </a:r>
            <a:r>
              <a:rPr lang="en-US" sz="2000" dirty="0">
                <a:latin typeface="Söhne"/>
              </a:rPr>
              <a:t>, </a:t>
            </a:r>
            <a:r>
              <a:rPr lang="en-US" sz="2000" b="0" i="0" u="none" strike="noStrike" dirty="0">
                <a:effectLst/>
                <a:latin typeface="Söhne"/>
              </a:rPr>
              <a:t>Legs, </a:t>
            </a:r>
            <a:r>
              <a:rPr lang="en-US" sz="2000" b="0" i="0" u="none" strike="noStrike" dirty="0" err="1">
                <a:effectLst/>
                <a:latin typeface="Söhne"/>
              </a:rPr>
              <a:t>LandingPad</a:t>
            </a:r>
            <a:r>
              <a:rPr lang="en-US" sz="2000" dirty="0">
                <a:latin typeface="Söhne"/>
              </a:rPr>
              <a:t>, </a:t>
            </a:r>
            <a:r>
              <a:rPr lang="en-US" sz="2000" b="0" i="0" u="none" strike="noStrike" dirty="0">
                <a:effectLst/>
                <a:latin typeface="Söhne"/>
              </a:rPr>
              <a:t>Block</a:t>
            </a:r>
            <a:r>
              <a:rPr lang="en-US" sz="2000" dirty="0">
                <a:latin typeface="Söhne"/>
              </a:rPr>
              <a:t>, </a:t>
            </a:r>
            <a:r>
              <a:rPr lang="en-US" sz="2000" b="0" i="0" u="none" strike="noStrike" dirty="0" err="1">
                <a:effectLst/>
                <a:latin typeface="Söhne"/>
              </a:rPr>
              <a:t>ReusedCount</a:t>
            </a:r>
            <a:r>
              <a:rPr lang="en-US" sz="2000" dirty="0">
                <a:latin typeface="Söhne"/>
              </a:rPr>
              <a:t>, </a:t>
            </a:r>
            <a:r>
              <a:rPr lang="en-US" sz="2000" b="0" i="0" u="none" strike="noStrike" dirty="0">
                <a:effectLst/>
                <a:latin typeface="Söhne"/>
              </a:rPr>
              <a:t>Serial</a:t>
            </a:r>
            <a:r>
              <a:rPr lang="en-US" sz="2000" dirty="0">
                <a:latin typeface="Söhne"/>
              </a:rPr>
              <a:t>, </a:t>
            </a:r>
            <a:r>
              <a:rPr lang="en-US" sz="2000" b="0" i="0" u="none" strike="noStrike" dirty="0">
                <a:effectLst/>
                <a:latin typeface="Söhne"/>
              </a:rPr>
              <a:t>Longitude</a:t>
            </a:r>
            <a:r>
              <a:rPr lang="en-US" sz="2000" dirty="0">
                <a:latin typeface="Söhne"/>
              </a:rPr>
              <a:t>, </a:t>
            </a:r>
            <a:r>
              <a:rPr lang="en-US" sz="2000" b="0" i="0" u="none" strike="noStrike" dirty="0">
                <a:effectLst/>
                <a:latin typeface="Söhne"/>
              </a:rPr>
              <a:t>Latitude</a:t>
            </a:r>
          </a:p>
          <a:p>
            <a:pPr algn="l"/>
            <a:r>
              <a:rPr lang="en-US" sz="2000" b="1" i="0" u="none" strike="noStrike" dirty="0">
                <a:effectLst/>
                <a:latin typeface="Söhne"/>
              </a:rPr>
              <a:t>Wikipedia Web Scraping Data Columns: </a:t>
            </a:r>
            <a:r>
              <a:rPr lang="en-US" sz="2000" b="0" i="0" u="none" strike="noStrike" dirty="0">
                <a:effectLst/>
                <a:latin typeface="Söhne"/>
              </a:rPr>
              <a:t>Flight No., Launch Site, Payload, Payload Mass,</a:t>
            </a:r>
            <a:r>
              <a:rPr lang="en-US" sz="2000" dirty="0">
                <a:latin typeface="Söhne"/>
              </a:rPr>
              <a:t> </a:t>
            </a:r>
            <a:r>
              <a:rPr lang="en-US" sz="2000" b="0" i="0" u="none" strike="noStrike" dirty="0">
                <a:effectLst/>
                <a:latin typeface="Söhne"/>
              </a:rPr>
              <a:t>Orbit, </a:t>
            </a:r>
            <a:r>
              <a:rPr lang="en-US" sz="2000" dirty="0">
                <a:latin typeface="Söhne"/>
              </a:rPr>
              <a:t> </a:t>
            </a:r>
            <a:r>
              <a:rPr lang="en-US" sz="2000" b="0" i="0" u="none" strike="noStrike" dirty="0">
                <a:effectLst/>
                <a:latin typeface="Söhne"/>
              </a:rPr>
              <a:t>Customer</a:t>
            </a:r>
            <a:r>
              <a:rPr lang="en-US" sz="2000" dirty="0">
                <a:latin typeface="Söhne"/>
              </a:rPr>
              <a:t>, </a:t>
            </a:r>
            <a:r>
              <a:rPr lang="en-US" sz="2000" b="0" i="0" u="none" strike="noStrike" dirty="0">
                <a:effectLst/>
                <a:latin typeface="Söhne"/>
              </a:rPr>
              <a:t>Launch Outcome, Version Booster, Booster Landing, Date, Time</a:t>
            </a:r>
          </a:p>
          <a:p>
            <a:pPr algn="l"/>
            <a:endParaRPr lang="en-US" sz="2000" b="0" i="0" u="none" strike="noStrike" dirty="0">
              <a:effectLst/>
              <a:latin typeface="Söhne"/>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4FD886B-502D-4C8A-9411-BC1CABC1A2BE}"/>
              </a:ext>
            </a:extLst>
          </p:cNvPr>
          <p:cNvSpPr/>
          <p:nvPr/>
        </p:nvSpPr>
        <p:spPr>
          <a:xfrm>
            <a:off x="5700827" y="4499868"/>
            <a:ext cx="1664924"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8" name="Rectangle 57">
            <a:extLst>
              <a:ext uri="{FF2B5EF4-FFF2-40B4-BE49-F238E27FC236}">
                <a16:creationId xmlns:a16="http://schemas.microsoft.com/office/drawing/2014/main" id="{699185F5-7C73-0025-9EE4-1B13DB4BF752}"/>
              </a:ext>
            </a:extLst>
          </p:cNvPr>
          <p:cNvSpPr/>
          <p:nvPr/>
        </p:nvSpPr>
        <p:spPr>
          <a:xfrm>
            <a:off x="7654181" y="4519955"/>
            <a:ext cx="1664924"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7" name="Rectangle 56">
            <a:extLst>
              <a:ext uri="{FF2B5EF4-FFF2-40B4-BE49-F238E27FC236}">
                <a16:creationId xmlns:a16="http://schemas.microsoft.com/office/drawing/2014/main" id="{0D7BFC97-3E61-C756-A53F-28BCBDE2D2F9}"/>
              </a:ext>
            </a:extLst>
          </p:cNvPr>
          <p:cNvSpPr/>
          <p:nvPr/>
        </p:nvSpPr>
        <p:spPr>
          <a:xfrm>
            <a:off x="9541583" y="4514017"/>
            <a:ext cx="1664924"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6" name="Rectangle 55">
            <a:extLst>
              <a:ext uri="{FF2B5EF4-FFF2-40B4-BE49-F238E27FC236}">
                <a16:creationId xmlns:a16="http://schemas.microsoft.com/office/drawing/2014/main" id="{27A91BE8-3486-79B0-7A22-9A1F62A12C98}"/>
              </a:ext>
            </a:extLst>
          </p:cNvPr>
          <p:cNvSpPr/>
          <p:nvPr/>
        </p:nvSpPr>
        <p:spPr>
          <a:xfrm>
            <a:off x="9511837" y="3033035"/>
            <a:ext cx="1664924"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5" name="Rectangle 54">
            <a:extLst>
              <a:ext uri="{FF2B5EF4-FFF2-40B4-BE49-F238E27FC236}">
                <a16:creationId xmlns:a16="http://schemas.microsoft.com/office/drawing/2014/main" id="{CF983DB1-6AC3-AEEA-0D32-6DEA78579903}"/>
              </a:ext>
            </a:extLst>
          </p:cNvPr>
          <p:cNvSpPr/>
          <p:nvPr/>
        </p:nvSpPr>
        <p:spPr>
          <a:xfrm>
            <a:off x="9478942" y="1738789"/>
            <a:ext cx="1664924"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4" name="Rectangle 53">
            <a:extLst>
              <a:ext uri="{FF2B5EF4-FFF2-40B4-BE49-F238E27FC236}">
                <a16:creationId xmlns:a16="http://schemas.microsoft.com/office/drawing/2014/main" id="{AD4C501C-E851-6745-CF95-5F50492FB6F4}"/>
              </a:ext>
            </a:extLst>
          </p:cNvPr>
          <p:cNvSpPr/>
          <p:nvPr/>
        </p:nvSpPr>
        <p:spPr>
          <a:xfrm>
            <a:off x="7638681" y="1750688"/>
            <a:ext cx="1483995"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53" name="Rectangle 52">
            <a:extLst>
              <a:ext uri="{FF2B5EF4-FFF2-40B4-BE49-F238E27FC236}">
                <a16:creationId xmlns:a16="http://schemas.microsoft.com/office/drawing/2014/main" id="{0965B3D0-18BA-C640-E54C-6BDB0E1E32EE}"/>
              </a:ext>
            </a:extLst>
          </p:cNvPr>
          <p:cNvSpPr/>
          <p:nvPr/>
        </p:nvSpPr>
        <p:spPr>
          <a:xfrm>
            <a:off x="5798420" y="1762587"/>
            <a:ext cx="1445653" cy="8210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55032" y="1799649"/>
            <a:ext cx="4640263" cy="2084170"/>
          </a:xfrm>
          <a:prstGeom prst="rect">
            <a:avLst/>
          </a:prstGeom>
        </p:spPr>
        <p:txBody>
          <a:bodyPr vert="horz" lIns="91440" tIns="45720" rIns="91440" bIns="45720" rtlCol="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https://github.com/batinium/applied-data-science-capstone/blob/main/ADSC_1_jupyter_labs_spacex_data_collection_api.ipynb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2" name="object 12">
            <a:extLst>
              <a:ext uri="{FF2B5EF4-FFF2-40B4-BE49-F238E27FC236}">
                <a16:creationId xmlns:a16="http://schemas.microsoft.com/office/drawing/2014/main" id="{D7B85DD4-ADD3-D920-3FD3-B65D39E8652A}"/>
              </a:ext>
            </a:extLst>
          </p:cNvPr>
          <p:cNvSpPr txBox="1"/>
          <p:nvPr/>
        </p:nvSpPr>
        <p:spPr>
          <a:xfrm>
            <a:off x="5857672" y="1989965"/>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sp>
        <p:nvSpPr>
          <p:cNvPr id="19" name="object 19">
            <a:extLst>
              <a:ext uri="{FF2B5EF4-FFF2-40B4-BE49-F238E27FC236}">
                <a16:creationId xmlns:a16="http://schemas.microsoft.com/office/drawing/2014/main" id="{3D14572F-09A1-2DA7-5C20-489229AA1392}"/>
              </a:ext>
            </a:extLst>
          </p:cNvPr>
          <p:cNvSpPr txBox="1"/>
          <p:nvPr/>
        </p:nvSpPr>
        <p:spPr>
          <a:xfrm>
            <a:off x="7751469" y="1792897"/>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sp>
        <p:nvSpPr>
          <p:cNvPr id="26" name="object 26">
            <a:extLst>
              <a:ext uri="{FF2B5EF4-FFF2-40B4-BE49-F238E27FC236}">
                <a16:creationId xmlns:a16="http://schemas.microsoft.com/office/drawing/2014/main" id="{3EC4DC52-6C55-B606-CEA1-6B0161C18973}"/>
              </a:ext>
            </a:extLst>
          </p:cNvPr>
          <p:cNvSpPr txBox="1"/>
          <p:nvPr/>
        </p:nvSpPr>
        <p:spPr>
          <a:xfrm>
            <a:off x="9650981" y="1929816"/>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sp>
        <p:nvSpPr>
          <p:cNvPr id="33" name="object 33">
            <a:extLst>
              <a:ext uri="{FF2B5EF4-FFF2-40B4-BE49-F238E27FC236}">
                <a16:creationId xmlns:a16="http://schemas.microsoft.com/office/drawing/2014/main" id="{47438984-499C-0899-8627-7195542D6062}"/>
              </a:ext>
            </a:extLst>
          </p:cNvPr>
          <p:cNvSpPr txBox="1"/>
          <p:nvPr/>
        </p:nvSpPr>
        <p:spPr>
          <a:xfrm>
            <a:off x="7744645" y="4876705"/>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sp>
        <p:nvSpPr>
          <p:cNvPr id="40" name="object 40">
            <a:extLst>
              <a:ext uri="{FF2B5EF4-FFF2-40B4-BE49-F238E27FC236}">
                <a16:creationId xmlns:a16="http://schemas.microsoft.com/office/drawing/2014/main" id="{07106C7B-3203-C7BA-7CFB-95B45611DDB7}"/>
              </a:ext>
            </a:extLst>
          </p:cNvPr>
          <p:cNvSpPr txBox="1"/>
          <p:nvPr/>
        </p:nvSpPr>
        <p:spPr>
          <a:xfrm>
            <a:off x="9650981" y="4794356"/>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sp>
        <p:nvSpPr>
          <p:cNvPr id="47" name="object 47">
            <a:extLst>
              <a:ext uri="{FF2B5EF4-FFF2-40B4-BE49-F238E27FC236}">
                <a16:creationId xmlns:a16="http://schemas.microsoft.com/office/drawing/2014/main" id="{09D52AA5-C407-59E0-0A4C-18BDD5248ADD}"/>
              </a:ext>
            </a:extLst>
          </p:cNvPr>
          <p:cNvSpPr txBox="1">
            <a:spLocks/>
          </p:cNvSpPr>
          <p:nvPr/>
        </p:nvSpPr>
        <p:spPr>
          <a:xfrm>
            <a:off x="9628103" y="3210718"/>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sp>
        <p:nvSpPr>
          <p:cNvPr id="52" name="object 52">
            <a:extLst>
              <a:ext uri="{FF2B5EF4-FFF2-40B4-BE49-F238E27FC236}">
                <a16:creationId xmlns:a16="http://schemas.microsoft.com/office/drawing/2014/main" id="{F498B23D-EBCF-A841-5BD2-34BAA9A955D6}"/>
              </a:ext>
            </a:extLst>
          </p:cNvPr>
          <p:cNvSpPr txBox="1"/>
          <p:nvPr/>
        </p:nvSpPr>
        <p:spPr>
          <a:xfrm>
            <a:off x="5743639" y="4669060"/>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lang="tr-TR" sz="1500" spc="-5" dirty="0" err="1">
                <a:solidFill>
                  <a:srgbClr val="FFFFFF"/>
                </a:solidFill>
                <a:latin typeface="Carlito"/>
                <a:cs typeface="Carlito"/>
              </a:rPr>
              <a:t>Fill</a:t>
            </a:r>
            <a:r>
              <a:rPr lang="tr-TR" sz="1500" spc="-5" dirty="0">
                <a:solidFill>
                  <a:srgbClr val="FFFFFF"/>
                </a:solidFill>
                <a:latin typeface="Carlito"/>
                <a:cs typeface="Carlito"/>
              </a:rPr>
              <a:t>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Github</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https://github.com/batinium/applied-data-science-capstone/blob/main/ADSC-2-jupyter_labs_webscraping.ipynb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7029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a:extLst>
              <a:ext uri="{FF2B5EF4-FFF2-40B4-BE49-F238E27FC236}">
                <a16:creationId xmlns:a16="http://schemas.microsoft.com/office/drawing/2014/main" id="{3BA90573-A607-6104-FA6A-1812FA8AF323}"/>
              </a:ext>
            </a:extLst>
          </p:cNvPr>
          <p:cNvSpPr/>
          <p:nvPr/>
        </p:nvSpPr>
        <p:spPr>
          <a:xfrm>
            <a:off x="7654181" y="4519955"/>
            <a:ext cx="1664924"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dirty="0"/>
          </a:p>
        </p:txBody>
      </p:sp>
      <p:sp>
        <p:nvSpPr>
          <p:cNvPr id="8" name="Rectangle 7">
            <a:extLst>
              <a:ext uri="{FF2B5EF4-FFF2-40B4-BE49-F238E27FC236}">
                <a16:creationId xmlns:a16="http://schemas.microsoft.com/office/drawing/2014/main" id="{40B53331-9CDA-4BF8-6FEE-6D78F56CB8DD}"/>
              </a:ext>
            </a:extLst>
          </p:cNvPr>
          <p:cNvSpPr/>
          <p:nvPr/>
        </p:nvSpPr>
        <p:spPr>
          <a:xfrm>
            <a:off x="9541583" y="4514017"/>
            <a:ext cx="1664924" cy="1279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9" name="Rectangle 8">
            <a:extLst>
              <a:ext uri="{FF2B5EF4-FFF2-40B4-BE49-F238E27FC236}">
                <a16:creationId xmlns:a16="http://schemas.microsoft.com/office/drawing/2014/main" id="{1DDB5DD4-3C28-B08C-F7EB-A7BE383C717B}"/>
              </a:ext>
            </a:extLst>
          </p:cNvPr>
          <p:cNvSpPr/>
          <p:nvPr/>
        </p:nvSpPr>
        <p:spPr>
          <a:xfrm>
            <a:off x="9511837" y="3033035"/>
            <a:ext cx="1664924"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0" name="Rectangle 9">
            <a:extLst>
              <a:ext uri="{FF2B5EF4-FFF2-40B4-BE49-F238E27FC236}">
                <a16:creationId xmlns:a16="http://schemas.microsoft.com/office/drawing/2014/main" id="{EB09F7C0-143D-7C63-962D-7A888211905F}"/>
              </a:ext>
            </a:extLst>
          </p:cNvPr>
          <p:cNvSpPr/>
          <p:nvPr/>
        </p:nvSpPr>
        <p:spPr>
          <a:xfrm>
            <a:off x="9478942" y="1738789"/>
            <a:ext cx="1664924"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2" name="Rectangle 11">
            <a:extLst>
              <a:ext uri="{FF2B5EF4-FFF2-40B4-BE49-F238E27FC236}">
                <a16:creationId xmlns:a16="http://schemas.microsoft.com/office/drawing/2014/main" id="{294070EF-D402-2563-5942-55445B2DDB31}"/>
              </a:ext>
            </a:extLst>
          </p:cNvPr>
          <p:cNvSpPr/>
          <p:nvPr/>
        </p:nvSpPr>
        <p:spPr>
          <a:xfrm>
            <a:off x="7638681" y="1750688"/>
            <a:ext cx="1483995" cy="1051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3" name="Rectangle 12">
            <a:extLst>
              <a:ext uri="{FF2B5EF4-FFF2-40B4-BE49-F238E27FC236}">
                <a16:creationId xmlns:a16="http://schemas.microsoft.com/office/drawing/2014/main" id="{0C240195-0544-5394-BB17-34E6013006BB}"/>
              </a:ext>
            </a:extLst>
          </p:cNvPr>
          <p:cNvSpPr/>
          <p:nvPr/>
        </p:nvSpPr>
        <p:spPr>
          <a:xfrm>
            <a:off x="5798420" y="1762587"/>
            <a:ext cx="1445653" cy="1448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R"/>
          </a:p>
        </p:txBody>
      </p:sp>
      <p:sp>
        <p:nvSpPr>
          <p:cNvPr id="14" name="object 12">
            <a:extLst>
              <a:ext uri="{FF2B5EF4-FFF2-40B4-BE49-F238E27FC236}">
                <a16:creationId xmlns:a16="http://schemas.microsoft.com/office/drawing/2014/main" id="{E79FD1D4-0EFF-535F-0815-7E7B90FB8E87}"/>
              </a:ext>
            </a:extLst>
          </p:cNvPr>
          <p:cNvSpPr txBox="1"/>
          <p:nvPr/>
        </p:nvSpPr>
        <p:spPr>
          <a:xfrm>
            <a:off x="5857672" y="1989965"/>
            <a:ext cx="1327150" cy="972382"/>
          </a:xfrm>
          <a:prstGeom prst="rect">
            <a:avLst/>
          </a:prstGeom>
        </p:spPr>
        <p:txBody>
          <a:bodyPr vert="horz" wrap="square" lIns="0" tIns="36195" rIns="0" bIns="0" rtlCol="0">
            <a:spAutoFit/>
          </a:bodyPr>
          <a:lstStyle/>
          <a:p>
            <a:pPr algn="ctr">
              <a:lnSpc>
                <a:spcPts val="2520"/>
              </a:lnSpc>
              <a:spcBef>
                <a:spcPts val="95"/>
              </a:spcBef>
            </a:pPr>
            <a:r>
              <a:rPr lang="en-US" sz="1600" spc="-25" dirty="0">
                <a:solidFill>
                  <a:srgbClr val="FFFFFF"/>
                </a:solidFill>
                <a:latin typeface="Carlito"/>
                <a:cs typeface="Carlito"/>
              </a:rPr>
              <a:t>Request</a:t>
            </a:r>
            <a:r>
              <a:rPr lang="en-US" sz="1600" spc="-114" dirty="0">
                <a:solidFill>
                  <a:srgbClr val="FFFFFF"/>
                </a:solidFill>
                <a:latin typeface="Carlito"/>
                <a:cs typeface="Carlito"/>
              </a:rPr>
              <a:t> </a:t>
            </a:r>
            <a:r>
              <a:rPr lang="en-US" sz="1600" spc="-5" dirty="0">
                <a:solidFill>
                  <a:srgbClr val="FFFFFF"/>
                </a:solidFill>
                <a:latin typeface="Carlito"/>
                <a:cs typeface="Carlito"/>
              </a:rPr>
              <a:t>Wikipedia</a:t>
            </a:r>
            <a:endParaRPr lang="en-US" sz="1600" dirty="0">
              <a:latin typeface="Carlito"/>
              <a:cs typeface="Carlito"/>
            </a:endParaRPr>
          </a:p>
          <a:p>
            <a:pPr marL="13335" algn="ctr">
              <a:lnSpc>
                <a:spcPts val="2520"/>
              </a:lnSpc>
            </a:pPr>
            <a:r>
              <a:rPr lang="en-US" sz="1600" spc="-25" dirty="0">
                <a:solidFill>
                  <a:srgbClr val="FFFFFF"/>
                </a:solidFill>
                <a:latin typeface="Carlito"/>
                <a:cs typeface="Carlito"/>
              </a:rPr>
              <a:t>html</a:t>
            </a:r>
            <a:endParaRPr lang="en-US" sz="1600" dirty="0">
              <a:latin typeface="Carlito"/>
              <a:cs typeface="Carlito"/>
            </a:endParaRPr>
          </a:p>
        </p:txBody>
      </p:sp>
      <p:sp>
        <p:nvSpPr>
          <p:cNvPr id="15" name="object 19">
            <a:extLst>
              <a:ext uri="{FF2B5EF4-FFF2-40B4-BE49-F238E27FC236}">
                <a16:creationId xmlns:a16="http://schemas.microsoft.com/office/drawing/2014/main" id="{98ACFBDC-6E2C-3057-7F1C-2ACA36392C29}"/>
              </a:ext>
            </a:extLst>
          </p:cNvPr>
          <p:cNvSpPr txBox="1"/>
          <p:nvPr/>
        </p:nvSpPr>
        <p:spPr>
          <a:xfrm>
            <a:off x="7744645" y="1906118"/>
            <a:ext cx="1332865" cy="647293"/>
          </a:xfrm>
          <a:prstGeom prst="rect">
            <a:avLst/>
          </a:prstGeom>
        </p:spPr>
        <p:txBody>
          <a:bodyPr vert="horz" wrap="square" lIns="0" tIns="31750" rIns="0" bIns="0" rtlCol="0">
            <a:spAutoFit/>
          </a:bodyPr>
          <a:lstStyle/>
          <a:p>
            <a:pPr marL="73025">
              <a:lnSpc>
                <a:spcPts val="2520"/>
              </a:lnSpc>
              <a:spcBef>
                <a:spcPts val="95"/>
              </a:spcBef>
            </a:pPr>
            <a:r>
              <a:rPr lang="en-US" sz="1600" spc="-15" dirty="0" err="1">
                <a:solidFill>
                  <a:srgbClr val="FFFFFF"/>
                </a:solidFill>
                <a:latin typeface="Carlito"/>
                <a:cs typeface="Carlito"/>
              </a:rPr>
              <a:t>BeautifulSoup</a:t>
            </a:r>
            <a:endParaRPr lang="en-US" sz="1600" dirty="0">
              <a:latin typeface="Carlito"/>
              <a:cs typeface="Carlito"/>
            </a:endParaRPr>
          </a:p>
          <a:p>
            <a:pPr marL="12700">
              <a:lnSpc>
                <a:spcPts val="2520"/>
              </a:lnSpc>
            </a:pPr>
            <a:r>
              <a:rPr lang="en-US" sz="1600" spc="-20" dirty="0">
                <a:solidFill>
                  <a:srgbClr val="FFFFFF"/>
                </a:solidFill>
                <a:latin typeface="Carlito"/>
                <a:cs typeface="Carlito"/>
              </a:rPr>
              <a:t>html5lib</a:t>
            </a:r>
            <a:r>
              <a:rPr lang="en-US" sz="1600" spc="-105" dirty="0">
                <a:solidFill>
                  <a:srgbClr val="FFFFFF"/>
                </a:solidFill>
                <a:latin typeface="Carlito"/>
                <a:cs typeface="Carlito"/>
              </a:rPr>
              <a:t> </a:t>
            </a:r>
            <a:r>
              <a:rPr lang="en-US" sz="1600" spc="-35" dirty="0">
                <a:solidFill>
                  <a:srgbClr val="FFFFFF"/>
                </a:solidFill>
                <a:latin typeface="Carlito"/>
                <a:cs typeface="Carlito"/>
              </a:rPr>
              <a:t>Parser</a:t>
            </a:r>
            <a:endParaRPr lang="en-US" sz="1600" dirty="0">
              <a:latin typeface="Carlito"/>
              <a:cs typeface="Carlito"/>
            </a:endParaRPr>
          </a:p>
        </p:txBody>
      </p:sp>
      <p:sp>
        <p:nvSpPr>
          <p:cNvPr id="16" name="object 26">
            <a:extLst>
              <a:ext uri="{FF2B5EF4-FFF2-40B4-BE49-F238E27FC236}">
                <a16:creationId xmlns:a16="http://schemas.microsoft.com/office/drawing/2014/main" id="{554D97C3-021E-1E7D-04C8-BDBC2F1A90EF}"/>
              </a:ext>
            </a:extLst>
          </p:cNvPr>
          <p:cNvSpPr txBox="1"/>
          <p:nvPr/>
        </p:nvSpPr>
        <p:spPr>
          <a:xfrm>
            <a:off x="9650981" y="1929816"/>
            <a:ext cx="1403985" cy="628698"/>
          </a:xfrm>
          <a:prstGeom prst="rect">
            <a:avLst/>
          </a:prstGeom>
        </p:spPr>
        <p:txBody>
          <a:bodyPr vert="horz" wrap="square" lIns="0" tIns="35560" rIns="0" bIns="0" rtlCol="0">
            <a:spAutoFit/>
          </a:bodyPr>
          <a:lstStyle/>
          <a:p>
            <a:pPr marL="334010" marR="5080" indent="-321945">
              <a:lnSpc>
                <a:spcPts val="2430"/>
              </a:lnSpc>
              <a:spcBef>
                <a:spcPts val="350"/>
              </a:spcBef>
            </a:pPr>
            <a:r>
              <a:rPr lang="en-US" sz="1600" spc="-15" dirty="0">
                <a:solidFill>
                  <a:srgbClr val="FFFFFF"/>
                </a:solidFill>
                <a:latin typeface="Carlito"/>
                <a:cs typeface="Carlito"/>
              </a:rPr>
              <a:t>Find </a:t>
            </a:r>
            <a:r>
              <a:rPr lang="en-US" sz="1600" spc="-5" dirty="0">
                <a:solidFill>
                  <a:srgbClr val="FFFFFF"/>
                </a:solidFill>
                <a:latin typeface="Carlito"/>
                <a:cs typeface="Carlito"/>
              </a:rPr>
              <a:t>launch</a:t>
            </a:r>
            <a:r>
              <a:rPr lang="en-US" sz="1600" spc="-145" dirty="0">
                <a:solidFill>
                  <a:srgbClr val="FFFFFF"/>
                </a:solidFill>
                <a:latin typeface="Carlito"/>
                <a:cs typeface="Carlito"/>
              </a:rPr>
              <a:t> </a:t>
            </a:r>
            <a:r>
              <a:rPr lang="en-US" sz="1600" spc="-40" dirty="0">
                <a:solidFill>
                  <a:srgbClr val="FFFFFF"/>
                </a:solidFill>
                <a:latin typeface="Carlito"/>
                <a:cs typeface="Carlito"/>
              </a:rPr>
              <a:t>info  </a:t>
            </a:r>
            <a:r>
              <a:rPr lang="en-US" sz="1600" spc="-25" dirty="0">
                <a:solidFill>
                  <a:srgbClr val="FFFFFF"/>
                </a:solidFill>
                <a:latin typeface="Carlito"/>
                <a:cs typeface="Carlito"/>
              </a:rPr>
              <a:t>html</a:t>
            </a:r>
            <a:r>
              <a:rPr lang="en-US" sz="1600" spc="-70" dirty="0">
                <a:solidFill>
                  <a:srgbClr val="FFFFFF"/>
                </a:solidFill>
                <a:latin typeface="Carlito"/>
                <a:cs typeface="Carlito"/>
              </a:rPr>
              <a:t> </a:t>
            </a:r>
            <a:r>
              <a:rPr lang="en-US" sz="1600" spc="-20" dirty="0">
                <a:solidFill>
                  <a:srgbClr val="FFFFFF"/>
                </a:solidFill>
                <a:latin typeface="Carlito"/>
                <a:cs typeface="Carlito"/>
              </a:rPr>
              <a:t>table</a:t>
            </a:r>
            <a:endParaRPr lang="en-US" sz="1600" dirty="0">
              <a:latin typeface="Carlito"/>
              <a:cs typeface="Carlito"/>
            </a:endParaRPr>
          </a:p>
        </p:txBody>
      </p:sp>
      <p:sp>
        <p:nvSpPr>
          <p:cNvPr id="17" name="object 33">
            <a:extLst>
              <a:ext uri="{FF2B5EF4-FFF2-40B4-BE49-F238E27FC236}">
                <a16:creationId xmlns:a16="http://schemas.microsoft.com/office/drawing/2014/main" id="{1D6C5303-3B70-0AB6-122F-76839DCB5253}"/>
              </a:ext>
            </a:extLst>
          </p:cNvPr>
          <p:cNvSpPr txBox="1"/>
          <p:nvPr/>
        </p:nvSpPr>
        <p:spPr>
          <a:xfrm>
            <a:off x="7744645" y="4794356"/>
            <a:ext cx="1483995" cy="629339"/>
          </a:xfrm>
          <a:prstGeom prst="rect">
            <a:avLst/>
          </a:prstGeom>
        </p:spPr>
        <p:txBody>
          <a:bodyPr vert="horz" wrap="square" lIns="0" tIns="36195" rIns="0" bIns="0" rtlCol="0">
            <a:spAutoFit/>
          </a:bodyPr>
          <a:lstStyle/>
          <a:p>
            <a:pPr marL="384175" marR="5080" indent="-372110">
              <a:lnSpc>
                <a:spcPts val="2420"/>
              </a:lnSpc>
              <a:spcBef>
                <a:spcPts val="359"/>
              </a:spcBef>
            </a:pPr>
            <a:r>
              <a:rPr lang="en-US" sz="1600" spc="-20" dirty="0">
                <a:solidFill>
                  <a:srgbClr val="FFFFFF"/>
                </a:solidFill>
                <a:latin typeface="Carlito"/>
                <a:cs typeface="Carlito"/>
              </a:rPr>
              <a:t>Cast </a:t>
            </a:r>
            <a:r>
              <a:rPr lang="en-US" sz="1600" spc="-5" dirty="0">
                <a:solidFill>
                  <a:srgbClr val="FFFFFF"/>
                </a:solidFill>
                <a:latin typeface="Carlito"/>
                <a:cs typeface="Carlito"/>
              </a:rPr>
              <a:t>dictionary</a:t>
            </a:r>
            <a:r>
              <a:rPr lang="en-US" sz="1600" spc="-135" dirty="0">
                <a:solidFill>
                  <a:srgbClr val="FFFFFF"/>
                </a:solidFill>
                <a:latin typeface="Carlito"/>
                <a:cs typeface="Carlito"/>
              </a:rPr>
              <a:t> </a:t>
            </a:r>
            <a:r>
              <a:rPr lang="en-US" sz="1600" spc="-60" dirty="0">
                <a:solidFill>
                  <a:srgbClr val="FFFFFF"/>
                </a:solidFill>
                <a:latin typeface="Carlito"/>
                <a:cs typeface="Carlito"/>
              </a:rPr>
              <a:t>to  </a:t>
            </a:r>
            <a:r>
              <a:rPr lang="en-US" sz="1600" spc="-30" dirty="0" err="1">
                <a:solidFill>
                  <a:srgbClr val="FFFFFF"/>
                </a:solidFill>
                <a:latin typeface="Carlito"/>
                <a:cs typeface="Carlito"/>
              </a:rPr>
              <a:t>DataFrame</a:t>
            </a:r>
            <a:endParaRPr lang="en-US" sz="1600" dirty="0">
              <a:latin typeface="Carlito"/>
              <a:cs typeface="Carlito"/>
            </a:endParaRPr>
          </a:p>
        </p:txBody>
      </p:sp>
      <p:sp>
        <p:nvSpPr>
          <p:cNvPr id="18" name="object 40">
            <a:extLst>
              <a:ext uri="{FF2B5EF4-FFF2-40B4-BE49-F238E27FC236}">
                <a16:creationId xmlns:a16="http://schemas.microsoft.com/office/drawing/2014/main" id="{930BB82B-6265-6E8A-A867-18AA37A3C2EC}"/>
              </a:ext>
            </a:extLst>
          </p:cNvPr>
          <p:cNvSpPr txBox="1"/>
          <p:nvPr/>
        </p:nvSpPr>
        <p:spPr>
          <a:xfrm>
            <a:off x="9650981" y="4794356"/>
            <a:ext cx="1492885" cy="942694"/>
          </a:xfrm>
          <a:prstGeom prst="rect">
            <a:avLst/>
          </a:prstGeom>
        </p:spPr>
        <p:txBody>
          <a:bodyPr vert="horz" wrap="square" lIns="0" tIns="36195" rIns="0" bIns="0" rtlCol="0">
            <a:spAutoFit/>
          </a:bodyPr>
          <a:lstStyle/>
          <a:p>
            <a:pPr marL="12700" marR="5080" algn="ctr">
              <a:lnSpc>
                <a:spcPct val="91600"/>
              </a:lnSpc>
              <a:spcBef>
                <a:spcPts val="315"/>
              </a:spcBef>
            </a:pPr>
            <a:r>
              <a:rPr lang="en-US" sz="1600" spc="-45" dirty="0">
                <a:solidFill>
                  <a:srgbClr val="FFFFFF"/>
                </a:solidFill>
                <a:latin typeface="Carlito"/>
                <a:cs typeface="Carlito"/>
              </a:rPr>
              <a:t>Iterate</a:t>
            </a:r>
            <a:r>
              <a:rPr lang="en-US" sz="1600" spc="-135" dirty="0">
                <a:solidFill>
                  <a:srgbClr val="FFFFFF"/>
                </a:solidFill>
                <a:latin typeface="Carlito"/>
                <a:cs typeface="Carlito"/>
              </a:rPr>
              <a:t> </a:t>
            </a:r>
            <a:r>
              <a:rPr lang="en-US" sz="1600" spc="-20" dirty="0">
                <a:solidFill>
                  <a:srgbClr val="FFFFFF"/>
                </a:solidFill>
                <a:latin typeface="Carlito"/>
                <a:cs typeface="Carlito"/>
              </a:rPr>
              <a:t>through  table </a:t>
            </a:r>
            <a:r>
              <a:rPr lang="en-US" sz="1600" spc="-5" dirty="0">
                <a:solidFill>
                  <a:srgbClr val="FFFFFF"/>
                </a:solidFill>
                <a:latin typeface="Carlito"/>
                <a:cs typeface="Carlito"/>
              </a:rPr>
              <a:t>cells </a:t>
            </a:r>
            <a:r>
              <a:rPr lang="en-US" sz="1600" spc="-30" dirty="0">
                <a:solidFill>
                  <a:srgbClr val="FFFFFF"/>
                </a:solidFill>
                <a:latin typeface="Carlito"/>
                <a:cs typeface="Carlito"/>
              </a:rPr>
              <a:t>to  extract </a:t>
            </a:r>
            <a:r>
              <a:rPr lang="en-US" sz="1600" spc="-35" dirty="0">
                <a:solidFill>
                  <a:srgbClr val="FFFFFF"/>
                </a:solidFill>
                <a:latin typeface="Carlito"/>
                <a:cs typeface="Carlito"/>
              </a:rPr>
              <a:t>data </a:t>
            </a:r>
            <a:r>
              <a:rPr lang="en-US" sz="1600" spc="-30" dirty="0">
                <a:solidFill>
                  <a:srgbClr val="FFFFFF"/>
                </a:solidFill>
                <a:latin typeface="Carlito"/>
                <a:cs typeface="Carlito"/>
              </a:rPr>
              <a:t>to  </a:t>
            </a:r>
            <a:r>
              <a:rPr lang="en-US" sz="1600" spc="-10" dirty="0">
                <a:solidFill>
                  <a:srgbClr val="FFFFFF"/>
                </a:solidFill>
                <a:latin typeface="Carlito"/>
                <a:cs typeface="Carlito"/>
              </a:rPr>
              <a:t>dictionary</a:t>
            </a:r>
            <a:endParaRPr lang="en-US" sz="1600" dirty="0">
              <a:latin typeface="Carlito"/>
              <a:cs typeface="Carlito"/>
            </a:endParaRPr>
          </a:p>
        </p:txBody>
      </p:sp>
      <p:sp>
        <p:nvSpPr>
          <p:cNvPr id="19" name="object 47">
            <a:extLst>
              <a:ext uri="{FF2B5EF4-FFF2-40B4-BE49-F238E27FC236}">
                <a16:creationId xmlns:a16="http://schemas.microsoft.com/office/drawing/2014/main" id="{8824E490-3778-EB70-B443-1F85A4B472DF}"/>
              </a:ext>
            </a:extLst>
          </p:cNvPr>
          <p:cNvSpPr txBox="1">
            <a:spLocks/>
          </p:cNvSpPr>
          <p:nvPr/>
        </p:nvSpPr>
        <p:spPr>
          <a:xfrm>
            <a:off x="9838262" y="3232652"/>
            <a:ext cx="1071565" cy="52835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z="1600" spc="-40" dirty="0">
                <a:solidFill>
                  <a:srgbClr val="FFFFFF"/>
                </a:solidFill>
                <a:latin typeface="Carlito"/>
                <a:cs typeface="Carlito"/>
              </a:rPr>
              <a:t>Create</a:t>
            </a:r>
            <a:r>
              <a:rPr lang="en-US" sz="1600" spc="-70" dirty="0">
                <a:solidFill>
                  <a:srgbClr val="FFFFFF"/>
                </a:solidFill>
                <a:latin typeface="Carlito"/>
                <a:cs typeface="Carlito"/>
              </a:rPr>
              <a:t> </a:t>
            </a:r>
            <a:r>
              <a:rPr lang="en-US" sz="1600" spc="-10" dirty="0">
                <a:solidFill>
                  <a:srgbClr val="FFFFFF"/>
                </a:solidFill>
                <a:latin typeface="Carlito"/>
                <a:cs typeface="Carlito"/>
              </a:rPr>
              <a:t>dictionary</a:t>
            </a:r>
            <a:endParaRPr lang="en-US" sz="16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142</TotalTime>
  <Words>3264</Words>
  <Application>Microsoft Macintosh PowerPoint</Application>
  <PresentationFormat>Widescreen</PresentationFormat>
  <Paragraphs>250</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Carlito</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41581</cp:lastModifiedBy>
  <cp:revision>204</cp:revision>
  <dcterms:created xsi:type="dcterms:W3CDTF">2021-04-29T18:58:34Z</dcterms:created>
  <dcterms:modified xsi:type="dcterms:W3CDTF">2023-09-13T20:44:57Z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